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 id="2147483675" r:id="rId2"/>
    <p:sldMasterId id="2147483688" r:id="rId3"/>
    <p:sldMasterId id="2147483703" r:id="rId4"/>
    <p:sldMasterId id="2147483704" r:id="rId5"/>
    <p:sldMasterId id="2147483706" r:id="rId6"/>
    <p:sldMasterId id="2147483708" r:id="rId7"/>
    <p:sldMasterId id="2147483710" r:id="rId8"/>
    <p:sldMasterId id="2147483712" r:id="rId9"/>
  </p:sldMasterIdLst>
  <p:notesMasterIdLst>
    <p:notesMasterId r:id="rId21"/>
  </p:notesMasterIdLst>
  <p:handoutMasterIdLst>
    <p:handoutMasterId r:id="rId22"/>
  </p:handoutMasterIdLst>
  <p:sldIdLst>
    <p:sldId id="378" r:id="rId10"/>
    <p:sldId id="400" r:id="rId11"/>
    <p:sldId id="401" r:id="rId12"/>
    <p:sldId id="402" r:id="rId13"/>
    <p:sldId id="403" r:id="rId14"/>
    <p:sldId id="404" r:id="rId15"/>
    <p:sldId id="408" r:id="rId16"/>
    <p:sldId id="409" r:id="rId17"/>
    <p:sldId id="410" r:id="rId18"/>
    <p:sldId id="411" r:id="rId19"/>
    <p:sldId id="41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9">
          <p15:clr>
            <a:srgbClr val="A4A3A4"/>
          </p15:clr>
        </p15:guide>
        <p15:guide id="2" pos="3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9E2F"/>
    <a:srgbClr val="B8E4A6"/>
    <a:srgbClr val="003B49"/>
    <a:srgbClr val="005F83"/>
    <a:srgbClr val="0A0AA6"/>
    <a:srgbClr val="B2B4B2"/>
    <a:srgbClr val="33006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75666" autoAdjust="0"/>
  </p:normalViewPr>
  <p:slideViewPr>
    <p:cSldViewPr snapToGrid="0" snapToObjects="1" showGuides="1">
      <p:cViewPr>
        <p:scale>
          <a:sx n="50" d="100"/>
          <a:sy n="50" d="100"/>
        </p:scale>
        <p:origin x="2386" y="422"/>
      </p:cViewPr>
      <p:guideLst>
        <p:guide orient="horz" pos="2109"/>
        <p:guide pos="3448"/>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58EE4D-8A6D-FE43-9221-048F51E281B9}" type="datetimeFigureOut">
              <a:rPr lang="en-US" smtClean="0"/>
              <a:t>9/10/2020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D20F39-116C-1340-B5D6-764DD69AD68F}" type="slidenum">
              <a:rPr lang="en-US" smtClean="0"/>
              <a:t>‹#›</a:t>
            </a:fld>
            <a:endParaRPr lang="en-US"/>
          </a:p>
        </p:txBody>
      </p:sp>
    </p:spTree>
    <p:extLst>
      <p:ext uri="{BB962C8B-B14F-4D97-AF65-F5344CB8AC3E}">
        <p14:creationId xmlns:p14="http://schemas.microsoft.com/office/powerpoint/2010/main" val="432078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7AD45B-D55B-416C-938F-6E117D78AE10}" type="datetimeFigureOut">
              <a:rPr lang="en-US" smtClean="0"/>
              <a:t>9/10/2020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A66E6F-1E71-40F1-A2D2-2FDF91F15AFC}" type="slidenum">
              <a:rPr lang="en-US" smtClean="0"/>
              <a:t>‹#›</a:t>
            </a:fld>
            <a:endParaRPr lang="en-US"/>
          </a:p>
        </p:txBody>
      </p:sp>
    </p:spTree>
    <p:extLst>
      <p:ext uri="{BB962C8B-B14F-4D97-AF65-F5344CB8AC3E}">
        <p14:creationId xmlns:p14="http://schemas.microsoft.com/office/powerpoint/2010/main" val="3361556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1</a:t>
            </a:fld>
            <a:endParaRPr lang="en-US"/>
          </a:p>
        </p:txBody>
      </p:sp>
    </p:spTree>
    <p:extLst>
      <p:ext uri="{BB962C8B-B14F-4D97-AF65-F5344CB8AC3E}">
        <p14:creationId xmlns:p14="http://schemas.microsoft.com/office/powerpoint/2010/main" val="2418667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A66E6F-1E71-40F1-A2D2-2FDF91F15AFC}" type="slidenum">
              <a:rPr lang="en-US" smtClean="0"/>
              <a:t>7</a:t>
            </a:fld>
            <a:endParaRPr lang="en-US"/>
          </a:p>
        </p:txBody>
      </p:sp>
    </p:spTree>
    <p:extLst>
      <p:ext uri="{BB962C8B-B14F-4D97-AF65-F5344CB8AC3E}">
        <p14:creationId xmlns:p14="http://schemas.microsoft.com/office/powerpoint/2010/main" val="1469518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A66E6F-1E71-40F1-A2D2-2FDF91F15AFC}" type="slidenum">
              <a:rPr lang="en-US" smtClean="0"/>
              <a:t>8</a:t>
            </a:fld>
            <a:endParaRPr lang="en-US"/>
          </a:p>
        </p:txBody>
      </p:sp>
    </p:spTree>
    <p:extLst>
      <p:ext uri="{BB962C8B-B14F-4D97-AF65-F5344CB8AC3E}">
        <p14:creationId xmlns:p14="http://schemas.microsoft.com/office/powerpoint/2010/main" val="1535278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A66E6F-1E71-40F1-A2D2-2FDF91F15AFC}" type="slidenum">
              <a:rPr lang="en-US" smtClean="0"/>
              <a:t>9</a:t>
            </a:fld>
            <a:endParaRPr lang="en-US"/>
          </a:p>
        </p:txBody>
      </p:sp>
    </p:spTree>
    <p:extLst>
      <p:ext uri="{BB962C8B-B14F-4D97-AF65-F5344CB8AC3E}">
        <p14:creationId xmlns:p14="http://schemas.microsoft.com/office/powerpoint/2010/main" val="3461619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A66E6F-1E71-40F1-A2D2-2FDF91F15AFC}" type="slidenum">
              <a:rPr lang="en-US" smtClean="0"/>
              <a:t>10</a:t>
            </a:fld>
            <a:endParaRPr lang="en-US"/>
          </a:p>
        </p:txBody>
      </p:sp>
    </p:spTree>
    <p:extLst>
      <p:ext uri="{BB962C8B-B14F-4D97-AF65-F5344CB8AC3E}">
        <p14:creationId xmlns:p14="http://schemas.microsoft.com/office/powerpoint/2010/main" val="177587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A66E6F-1E71-40F1-A2D2-2FDF91F15AFC}" type="slidenum">
              <a:rPr lang="en-US" smtClean="0"/>
              <a:t>11</a:t>
            </a:fld>
            <a:endParaRPr lang="en-US"/>
          </a:p>
        </p:txBody>
      </p:sp>
    </p:spTree>
    <p:extLst>
      <p:ext uri="{BB962C8B-B14F-4D97-AF65-F5344CB8AC3E}">
        <p14:creationId xmlns:p14="http://schemas.microsoft.com/office/powerpoint/2010/main" val="660684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2046061"/>
            <a:ext cx="6972300" cy="2641756"/>
          </a:xfrm>
          <a:prstGeom prst="rect">
            <a:avLst/>
          </a:prstGeom>
        </p:spPr>
        <p:txBody>
          <a:bodyPr>
            <a:normAutofit/>
          </a:bodyPr>
          <a:lstStyle>
            <a:lvl1pPr marL="0" indent="0">
              <a:lnSpc>
                <a:spcPct val="100000"/>
              </a:lnSpc>
              <a:buNone/>
              <a:defRPr sz="5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TITLE HERE</a:t>
            </a:r>
          </a:p>
          <a:p>
            <a:pPr lvl="0"/>
            <a:r>
              <a:rPr lang="en-US" dirty="0" smtClean="0"/>
              <a:t>ORGON SLAB MEDIUM, 50 PT. </a:t>
            </a:r>
            <a:endParaRPr lang="en-US" dirty="0"/>
          </a:p>
        </p:txBody>
      </p:sp>
    </p:spTree>
    <p:extLst>
      <p:ext uri="{BB962C8B-B14F-4D97-AF65-F5344CB8AC3E}">
        <p14:creationId xmlns:p14="http://schemas.microsoft.com/office/powerpoint/2010/main" val="3397191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510790" y="3586334"/>
            <a:ext cx="8197114" cy="2673790"/>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smtClean="0"/>
              <a:t>Content here (</a:t>
            </a:r>
            <a:r>
              <a:rPr lang="en-US" dirty="0" err="1" smtClean="0"/>
              <a:t>Orgon</a:t>
            </a:r>
            <a:r>
              <a:rPr lang="en-US" dirty="0" smtClean="0"/>
              <a:t> Slab </a:t>
            </a:r>
            <a:r>
              <a:rPr lang="en-US" dirty="0" err="1" smtClean="0"/>
              <a:t>ExtraLight</a:t>
            </a:r>
            <a:r>
              <a:rPr lang="en-US" dirty="0" smtClean="0"/>
              <a:t>, 24 pt.)</a:t>
            </a:r>
          </a:p>
          <a:p>
            <a:pPr lvl="1"/>
            <a:r>
              <a:rPr lang="en-US" dirty="0" smtClean="0"/>
              <a:t>Second level (</a:t>
            </a:r>
            <a:r>
              <a:rPr lang="en-US" dirty="0" err="1" smtClean="0"/>
              <a:t>Orgon</a:t>
            </a:r>
            <a:r>
              <a:rPr lang="en-US" dirty="0" smtClean="0"/>
              <a:t> Slab </a:t>
            </a:r>
            <a:r>
              <a:rPr lang="en-US" dirty="0" err="1" smtClean="0"/>
              <a:t>ExtraLight</a:t>
            </a:r>
            <a:r>
              <a:rPr lang="en-US" dirty="0" smtClean="0"/>
              <a:t>, 20)</a:t>
            </a:r>
          </a:p>
          <a:p>
            <a:pPr lvl="2"/>
            <a:r>
              <a:rPr lang="en-US" dirty="0" smtClean="0"/>
              <a:t>Third level (</a:t>
            </a:r>
            <a:r>
              <a:rPr lang="en-US" dirty="0" err="1" smtClean="0"/>
              <a:t>Orgon</a:t>
            </a:r>
            <a:r>
              <a:rPr lang="en-US" dirty="0" smtClean="0"/>
              <a:t> Slab </a:t>
            </a:r>
            <a:r>
              <a:rPr lang="en-US" dirty="0" err="1" smtClean="0"/>
              <a:t>ExtraLight</a:t>
            </a:r>
            <a:r>
              <a:rPr lang="en-US" dirty="0" smtClean="0"/>
              <a:t>, 18)</a:t>
            </a:r>
          </a:p>
          <a:p>
            <a:pPr lvl="3"/>
            <a:r>
              <a:rPr lang="en-US" dirty="0" smtClean="0"/>
              <a:t>Fourth level (</a:t>
            </a:r>
            <a:r>
              <a:rPr lang="en-US" dirty="0" err="1" smtClean="0"/>
              <a:t>Orgon</a:t>
            </a:r>
            <a:r>
              <a:rPr lang="en-US" dirty="0" smtClean="0"/>
              <a:t> Slab </a:t>
            </a:r>
            <a:r>
              <a:rPr lang="en-US" dirty="0" err="1" smtClean="0"/>
              <a:t>ExtraLight</a:t>
            </a:r>
            <a:r>
              <a:rPr lang="en-US" dirty="0" smtClean="0"/>
              <a:t>, 16)</a:t>
            </a:r>
          </a:p>
          <a:p>
            <a:pPr lvl="4"/>
            <a:r>
              <a:rPr lang="en-US" dirty="0" smtClean="0"/>
              <a:t>Fifth level (</a:t>
            </a:r>
            <a:r>
              <a:rPr lang="en-US" dirty="0" err="1" smtClean="0"/>
              <a:t>Orgon</a:t>
            </a:r>
            <a:r>
              <a:rPr lang="en-US" dirty="0" smtClean="0"/>
              <a:t> Slab </a:t>
            </a:r>
            <a:r>
              <a:rPr lang="en-US" dirty="0" err="1" smtClean="0"/>
              <a:t>ExtraLight</a:t>
            </a:r>
            <a:r>
              <a:rPr lang="en-US" dirty="0" smtClean="0"/>
              <a:t>, 14)</a:t>
            </a:r>
            <a:endParaRPr lang="en-US" dirty="0"/>
          </a:p>
        </p:txBody>
      </p:sp>
      <p:sp>
        <p:nvSpPr>
          <p:cNvPr id="6" name="Text Placeholder 5"/>
          <p:cNvSpPr>
            <a:spLocks noGrp="1"/>
          </p:cNvSpPr>
          <p:nvPr>
            <p:ph type="body" sz="quarter" idx="12" hasCustomPrompt="1"/>
          </p:nvPr>
        </p:nvSpPr>
        <p:spPr>
          <a:xfrm>
            <a:off x="510790" y="2996760"/>
            <a:ext cx="8184662" cy="411171"/>
          </a:xfrm>
          <a:prstGeom prst="rect">
            <a:avLst/>
          </a:prstGeom>
        </p:spPr>
        <p:txBody>
          <a:bodyPr>
            <a:noAutofit/>
          </a:bodyPr>
          <a:lstStyle>
            <a:lvl1pPr marL="0" indent="0">
              <a:lnSpc>
                <a:spcPct val="90000"/>
              </a:lnSpc>
              <a:buNone/>
              <a:defRPr sz="2400" b="0" i="0" baseline="0">
                <a:solidFill>
                  <a:srgbClr val="509E2F"/>
                </a:solidFill>
                <a:latin typeface="Orgon Slab Light"/>
                <a:cs typeface="Orgon Slab Light"/>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SUB-HEADER HERE (ORGON SLAB LIGHT, 24 PT.)</a:t>
            </a:r>
            <a:endParaRPr lang="en-US" dirty="0"/>
          </a:p>
        </p:txBody>
      </p:sp>
      <p:sp>
        <p:nvSpPr>
          <p:cNvPr id="7"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(ORGON SLAB MEDIUM, 30 PT.)</a:t>
            </a:r>
            <a:endParaRPr lang="en-US" dirty="0"/>
          </a:p>
        </p:txBody>
      </p:sp>
    </p:spTree>
    <p:extLst>
      <p:ext uri="{BB962C8B-B14F-4D97-AF65-F5344CB8AC3E}">
        <p14:creationId xmlns:p14="http://schemas.microsoft.com/office/powerpoint/2010/main" val="30728726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10" name="Text Placeholder 9"/>
          <p:cNvSpPr>
            <a:spLocks noGrp="1"/>
          </p:cNvSpPr>
          <p:nvPr>
            <p:ph type="body" sz="quarter" idx="11" hasCustomPrompt="1"/>
          </p:nvPr>
        </p:nvSpPr>
        <p:spPr>
          <a:xfrm>
            <a:off x="510790" y="3042959"/>
            <a:ext cx="8197114" cy="2673790"/>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smtClean="0"/>
              <a:t>Content here (</a:t>
            </a:r>
            <a:r>
              <a:rPr lang="en-US" dirty="0" err="1" smtClean="0"/>
              <a:t>Orgon</a:t>
            </a:r>
            <a:r>
              <a:rPr lang="en-US" dirty="0" smtClean="0"/>
              <a:t> Slab </a:t>
            </a:r>
            <a:r>
              <a:rPr lang="en-US" dirty="0" err="1" smtClean="0"/>
              <a:t>ExtraLight</a:t>
            </a:r>
            <a:r>
              <a:rPr lang="en-US" dirty="0" smtClean="0"/>
              <a:t>, 24 pt.)</a:t>
            </a:r>
          </a:p>
          <a:p>
            <a:pPr lvl="1"/>
            <a:r>
              <a:rPr lang="en-US" dirty="0" smtClean="0"/>
              <a:t>Second level (</a:t>
            </a:r>
            <a:r>
              <a:rPr lang="en-US" dirty="0" err="1" smtClean="0"/>
              <a:t>Orgon</a:t>
            </a:r>
            <a:r>
              <a:rPr lang="en-US" dirty="0" smtClean="0"/>
              <a:t> Slab </a:t>
            </a:r>
            <a:r>
              <a:rPr lang="en-US" dirty="0" err="1" smtClean="0"/>
              <a:t>ExtraLight</a:t>
            </a:r>
            <a:r>
              <a:rPr lang="en-US" dirty="0" smtClean="0"/>
              <a:t>, 20)</a:t>
            </a:r>
          </a:p>
          <a:p>
            <a:pPr lvl="2"/>
            <a:r>
              <a:rPr lang="en-US" dirty="0" smtClean="0"/>
              <a:t>Third level (</a:t>
            </a:r>
            <a:r>
              <a:rPr lang="en-US" dirty="0" err="1" smtClean="0"/>
              <a:t>Orgon</a:t>
            </a:r>
            <a:r>
              <a:rPr lang="en-US" dirty="0" smtClean="0"/>
              <a:t> Slab </a:t>
            </a:r>
            <a:r>
              <a:rPr lang="en-US" dirty="0" err="1" smtClean="0"/>
              <a:t>ExtraLight</a:t>
            </a:r>
            <a:r>
              <a:rPr lang="en-US" dirty="0" smtClean="0"/>
              <a:t>, 18)</a:t>
            </a:r>
          </a:p>
          <a:p>
            <a:pPr lvl="3"/>
            <a:r>
              <a:rPr lang="en-US" dirty="0" smtClean="0"/>
              <a:t>Fourth level (</a:t>
            </a:r>
            <a:r>
              <a:rPr lang="en-US" dirty="0" err="1" smtClean="0"/>
              <a:t>Orgon</a:t>
            </a:r>
            <a:r>
              <a:rPr lang="en-US" dirty="0" smtClean="0"/>
              <a:t> Slab </a:t>
            </a:r>
            <a:r>
              <a:rPr lang="en-US" dirty="0" err="1" smtClean="0"/>
              <a:t>ExtraLight</a:t>
            </a:r>
            <a:r>
              <a:rPr lang="en-US" dirty="0" smtClean="0"/>
              <a:t>, 16)</a:t>
            </a:r>
          </a:p>
          <a:p>
            <a:pPr lvl="4"/>
            <a:r>
              <a:rPr lang="en-US" dirty="0" smtClean="0"/>
              <a:t>Fifth level (</a:t>
            </a:r>
            <a:r>
              <a:rPr lang="en-US" dirty="0" err="1" smtClean="0"/>
              <a:t>Orgon</a:t>
            </a:r>
            <a:r>
              <a:rPr lang="en-US" dirty="0" smtClean="0"/>
              <a:t> Slab </a:t>
            </a:r>
            <a:r>
              <a:rPr lang="en-US" dirty="0" err="1" smtClean="0"/>
              <a:t>ExtraLight</a:t>
            </a:r>
            <a:r>
              <a:rPr lang="en-US" dirty="0" smtClean="0"/>
              <a:t>, 14)</a:t>
            </a:r>
            <a:endParaRPr lang="en-US" dirty="0"/>
          </a:p>
        </p:txBody>
      </p:sp>
      <p:sp>
        <p:nvSpPr>
          <p:cNvPr id="13"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(ORGON SLAB MEDIUM, 30 PT.)≈</a:t>
            </a:r>
            <a:endParaRPr lang="en-US" dirty="0"/>
          </a:p>
        </p:txBody>
      </p:sp>
    </p:spTree>
    <p:extLst>
      <p:ext uri="{BB962C8B-B14F-4D97-AF65-F5344CB8AC3E}">
        <p14:creationId xmlns:p14="http://schemas.microsoft.com/office/powerpoint/2010/main" val="1450220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510790" y="3042959"/>
            <a:ext cx="8021637" cy="3416457"/>
          </a:xfrm>
          <a:prstGeom prst="rect">
            <a:avLst/>
          </a:prstGeom>
        </p:spPr>
        <p:txBody>
          <a:bodyPr>
            <a:normAutofit/>
          </a:bodyPr>
          <a:lstStyle>
            <a:lvl1pPr marL="0" indent="0">
              <a:buNone/>
              <a:defRPr sz="2400" b="0" i="0" baseline="0">
                <a:solidFill>
                  <a:srgbClr val="509E2F"/>
                </a:solidFill>
                <a:latin typeface="Orgon Slab Light"/>
                <a:cs typeface="Orgon Slab Light"/>
              </a:defRPr>
            </a:lvl1pPr>
          </a:lstStyle>
          <a:p>
            <a:r>
              <a:rPr lang="en-US" dirty="0" smtClean="0"/>
              <a:t>Graphic Here</a:t>
            </a:r>
            <a:endParaRPr lang="en-US" dirty="0"/>
          </a:p>
        </p:txBody>
      </p:sp>
      <p:sp>
        <p:nvSpPr>
          <p:cNvPr id="11"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(ORGON SLAB MEDIUM, 30 PT.)≈</a:t>
            </a:r>
            <a:endParaRPr lang="en-US" dirty="0"/>
          </a:p>
        </p:txBody>
      </p:sp>
    </p:spTree>
    <p:extLst>
      <p:ext uri="{BB962C8B-B14F-4D97-AF65-F5344CB8AC3E}">
        <p14:creationId xmlns:p14="http://schemas.microsoft.com/office/powerpoint/2010/main" val="24895524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7070034"/>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Tree>
    <p:extLst>
      <p:ext uri="{BB962C8B-B14F-4D97-AF65-F5344CB8AC3E}">
        <p14:creationId xmlns:p14="http://schemas.microsoft.com/office/powerpoint/2010/main" val="3838618348"/>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509E2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3958639"/>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smtClean="0">
                <a:solidFill>
                  <a:srgbClr val="33006F"/>
                </a:solidFill>
              </a:rPr>
              <a:t>Campus Curricula Committee Report</a:t>
            </a:r>
          </a:p>
          <a:p>
            <a:pPr algn="ctr"/>
            <a:r>
              <a:rPr lang="en-US" dirty="0" smtClean="0">
                <a:solidFill>
                  <a:srgbClr val="33006F"/>
                </a:solidFill>
              </a:rPr>
              <a:t>19 October 2017</a:t>
            </a:r>
            <a:endParaRPr lang="en-US" dirty="0">
              <a:solidFill>
                <a:srgbClr val="33006F"/>
              </a:solidFill>
            </a:endParaRPr>
          </a:p>
        </p:txBody>
      </p:sp>
    </p:spTree>
    <p:extLst>
      <p:ext uri="{BB962C8B-B14F-4D97-AF65-F5344CB8AC3E}">
        <p14:creationId xmlns:p14="http://schemas.microsoft.com/office/powerpoint/2010/main" val="1818881923"/>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smtClean="0">
                <a:solidFill>
                  <a:srgbClr val="33006F"/>
                </a:solidFill>
              </a:rPr>
              <a:t>Campus Curricula Committee Report</a:t>
            </a:r>
          </a:p>
          <a:p>
            <a:pPr algn="ctr"/>
            <a:r>
              <a:rPr lang="en-US" dirty="0" smtClean="0">
                <a:solidFill>
                  <a:srgbClr val="33006F"/>
                </a:solidFill>
              </a:rPr>
              <a:t>19 October 2017</a:t>
            </a:r>
            <a:endParaRPr lang="en-US" dirty="0">
              <a:solidFill>
                <a:srgbClr val="33006F"/>
              </a:solidFill>
            </a:endParaRPr>
          </a:p>
        </p:txBody>
      </p:sp>
    </p:spTree>
    <p:extLst>
      <p:ext uri="{BB962C8B-B14F-4D97-AF65-F5344CB8AC3E}">
        <p14:creationId xmlns:p14="http://schemas.microsoft.com/office/powerpoint/2010/main" val="3359982133"/>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smtClean="0">
                <a:solidFill>
                  <a:srgbClr val="33006F"/>
                </a:solidFill>
              </a:rPr>
              <a:t>Campus Curricula Committee Report</a:t>
            </a:r>
          </a:p>
          <a:p>
            <a:pPr algn="ctr"/>
            <a:r>
              <a:rPr lang="en-US" dirty="0" smtClean="0">
                <a:solidFill>
                  <a:srgbClr val="33006F"/>
                </a:solidFill>
              </a:rPr>
              <a:t>19 October 2017</a:t>
            </a:r>
            <a:endParaRPr lang="en-US" dirty="0">
              <a:solidFill>
                <a:srgbClr val="33006F"/>
              </a:solidFill>
            </a:endParaRPr>
          </a:p>
        </p:txBody>
      </p:sp>
    </p:spTree>
    <p:extLst>
      <p:ext uri="{BB962C8B-B14F-4D97-AF65-F5344CB8AC3E}">
        <p14:creationId xmlns:p14="http://schemas.microsoft.com/office/powerpoint/2010/main" val="1441041660"/>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smtClean="0">
                <a:solidFill>
                  <a:srgbClr val="33006F"/>
                </a:solidFill>
              </a:rPr>
              <a:t>Campus Curricula Committee Report</a:t>
            </a:r>
          </a:p>
          <a:p>
            <a:pPr algn="ctr"/>
            <a:r>
              <a:rPr lang="en-US" dirty="0" smtClean="0">
                <a:solidFill>
                  <a:srgbClr val="33006F"/>
                </a:solidFill>
              </a:rPr>
              <a:t>19 October 2017</a:t>
            </a:r>
            <a:endParaRPr lang="en-US" dirty="0">
              <a:solidFill>
                <a:srgbClr val="33006F"/>
              </a:solidFill>
            </a:endParaRPr>
          </a:p>
        </p:txBody>
      </p:sp>
    </p:spTree>
    <p:extLst>
      <p:ext uri="{BB962C8B-B14F-4D97-AF65-F5344CB8AC3E}">
        <p14:creationId xmlns:p14="http://schemas.microsoft.com/office/powerpoint/2010/main" val="3752804534"/>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smtClean="0">
                <a:solidFill>
                  <a:srgbClr val="33006F"/>
                </a:solidFill>
              </a:rPr>
              <a:t>Campus Curricula Committee Report</a:t>
            </a:r>
          </a:p>
          <a:p>
            <a:pPr algn="ctr"/>
            <a:r>
              <a:rPr lang="en-US" dirty="0" smtClean="0">
                <a:solidFill>
                  <a:srgbClr val="33006F"/>
                </a:solidFill>
              </a:rPr>
              <a:t>19 October 2017</a:t>
            </a:r>
            <a:endParaRPr lang="en-US" dirty="0">
              <a:solidFill>
                <a:srgbClr val="33006F"/>
              </a:solidFill>
            </a:endParaRPr>
          </a:p>
        </p:txBody>
      </p:sp>
    </p:spTree>
    <p:extLst>
      <p:ext uri="{BB962C8B-B14F-4D97-AF65-F5344CB8AC3E}">
        <p14:creationId xmlns:p14="http://schemas.microsoft.com/office/powerpoint/2010/main" val="953581427"/>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docs.google.com/document/d/1jGCxs2gFZjTTkfUenj8YFsyqR1cv2alAZ55d7Ek642g/edit"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10790" y="3183353"/>
            <a:ext cx="7795010" cy="2673790"/>
          </a:xfrm>
        </p:spPr>
        <p:txBody>
          <a:bodyPr/>
          <a:lstStyle/>
          <a:p>
            <a:pPr algn="just"/>
            <a:r>
              <a:rPr lang="en-US" dirty="0" smtClean="0">
                <a:solidFill>
                  <a:schemeClr val="accent4">
                    <a:lumMod val="10000"/>
                  </a:schemeClr>
                </a:solidFill>
                <a:latin typeface="Orgon Slab Medium" panose="02000603000000020004" pitchFamily="50" charset="0"/>
              </a:rPr>
              <a:t>Introduction </a:t>
            </a:r>
            <a:r>
              <a:rPr lang="en-US" dirty="0" smtClean="0">
                <a:solidFill>
                  <a:schemeClr val="accent4">
                    <a:lumMod val="10000"/>
                  </a:schemeClr>
                </a:solidFill>
                <a:latin typeface="Orgon Slab Medium" panose="02000603000000020004" pitchFamily="50" charset="0"/>
              </a:rPr>
              <a:t>of </a:t>
            </a:r>
            <a:r>
              <a:rPr lang="en-US" dirty="0" smtClean="0">
                <a:solidFill>
                  <a:schemeClr val="accent4">
                    <a:lumMod val="10000"/>
                  </a:schemeClr>
                </a:solidFill>
                <a:latin typeface="Orgon Slab Medium" panose="02000603000000020004" pitchFamily="50" charset="0"/>
              </a:rPr>
              <a:t>committee</a:t>
            </a:r>
          </a:p>
          <a:p>
            <a:r>
              <a:rPr lang="en-US" dirty="0" smtClean="0">
                <a:solidFill>
                  <a:schemeClr val="accent4">
                    <a:lumMod val="10000"/>
                  </a:schemeClr>
                </a:solidFill>
                <a:latin typeface="Orgon Slab Medium" panose="02000603000000020004" pitchFamily="50" charset="0"/>
              </a:rPr>
              <a:t>Motion: Addition of an </a:t>
            </a:r>
            <a:r>
              <a:rPr lang="en-US" dirty="0" smtClean="0">
                <a:solidFill>
                  <a:schemeClr val="accent4">
                    <a:lumMod val="10000"/>
                  </a:schemeClr>
                </a:solidFill>
                <a:latin typeface="Orgon Slab Medium" panose="02000603000000020004" pitchFamily="50" charset="0"/>
              </a:rPr>
              <a:t>Open </a:t>
            </a:r>
            <a:r>
              <a:rPr lang="en-US" dirty="0">
                <a:solidFill>
                  <a:schemeClr val="accent4">
                    <a:lumMod val="10000"/>
                  </a:schemeClr>
                </a:solidFill>
                <a:latin typeface="Orgon Slab Medium" panose="02000603000000020004" pitchFamily="50" charset="0"/>
              </a:rPr>
              <a:t>House </a:t>
            </a:r>
            <a:r>
              <a:rPr lang="en-US" dirty="0" smtClean="0">
                <a:solidFill>
                  <a:schemeClr val="accent4">
                    <a:lumMod val="10000"/>
                  </a:schemeClr>
                </a:solidFill>
                <a:latin typeface="Orgon Slab Medium" panose="02000603000000020004" pitchFamily="50" charset="0"/>
              </a:rPr>
              <a:t>date for </a:t>
            </a:r>
            <a:r>
              <a:rPr lang="en-US" dirty="0" smtClean="0">
                <a:solidFill>
                  <a:schemeClr val="accent4">
                    <a:lumMod val="10000"/>
                  </a:schemeClr>
                </a:solidFill>
                <a:latin typeface="Orgon Slab Medium" panose="02000603000000020004" pitchFamily="50" charset="0"/>
              </a:rPr>
              <a:t>this fall</a:t>
            </a:r>
          </a:p>
          <a:p>
            <a:r>
              <a:rPr lang="en-US" dirty="0" smtClean="0">
                <a:solidFill>
                  <a:schemeClr val="accent4">
                    <a:lumMod val="10000"/>
                  </a:schemeClr>
                </a:solidFill>
                <a:latin typeface="Orgon Slab Medium" panose="02000603000000020004" pitchFamily="50" charset="0"/>
              </a:rPr>
              <a:t>Request for feedback on proposal </a:t>
            </a:r>
            <a:r>
              <a:rPr lang="en-US" dirty="0">
                <a:solidFill>
                  <a:schemeClr val="accent4">
                    <a:lumMod val="10000"/>
                  </a:schemeClr>
                </a:solidFill>
                <a:latin typeface="Orgon Slab Medium" panose="02000603000000020004" pitchFamily="50" charset="0"/>
              </a:rPr>
              <a:t>for adding new sessions (and intersessions) to the academic calendar</a:t>
            </a:r>
            <a:endParaRPr lang="en-US" dirty="0" smtClean="0">
              <a:solidFill>
                <a:schemeClr val="accent4">
                  <a:lumMod val="10000"/>
                </a:schemeClr>
              </a:solidFill>
              <a:latin typeface="Orgon Slab Medium" panose="02000603000000020004" pitchFamily="50" charset="0"/>
            </a:endParaRPr>
          </a:p>
          <a:p>
            <a:pPr algn="just"/>
            <a:endParaRPr lang="en-US" dirty="0" smtClean="0">
              <a:solidFill>
                <a:schemeClr val="accent4">
                  <a:lumMod val="10000"/>
                </a:schemeClr>
              </a:solidFill>
              <a:latin typeface="Orgon Slab Medium" panose="02000603000000020004" pitchFamily="50" charset="0"/>
            </a:endParaRPr>
          </a:p>
        </p:txBody>
      </p:sp>
      <p:sp>
        <p:nvSpPr>
          <p:cNvPr id="6" name="Text Placeholder 5"/>
          <p:cNvSpPr>
            <a:spLocks noGrp="1"/>
          </p:cNvSpPr>
          <p:nvPr>
            <p:ph type="body" sz="quarter" idx="13"/>
          </p:nvPr>
        </p:nvSpPr>
        <p:spPr>
          <a:xfrm>
            <a:off x="510790" y="1790002"/>
            <a:ext cx="8184662" cy="1275415"/>
          </a:xfrm>
        </p:spPr>
        <p:txBody>
          <a:bodyPr>
            <a:normAutofit fontScale="92500" lnSpcReduction="20000"/>
          </a:bodyPr>
          <a:lstStyle/>
          <a:p>
            <a:pPr>
              <a:lnSpc>
                <a:spcPct val="140000"/>
              </a:lnSpc>
              <a:spcBef>
                <a:spcPts val="0"/>
              </a:spcBef>
            </a:pPr>
            <a:r>
              <a:rPr lang="en-US" sz="3900" dirty="0" smtClean="0">
                <a:effectLst>
                  <a:outerShdw blurRad="38100" dist="38100" dir="2700000" algn="tl">
                    <a:srgbClr val="000000">
                      <a:alpha val="43137"/>
                    </a:srgbClr>
                  </a:outerShdw>
                </a:effectLst>
              </a:rPr>
              <a:t>Public Occasions Committee Report</a:t>
            </a:r>
          </a:p>
          <a:p>
            <a:pPr>
              <a:lnSpc>
                <a:spcPct val="140000"/>
              </a:lnSpc>
              <a:spcBef>
                <a:spcPts val="0"/>
              </a:spcBef>
            </a:pPr>
            <a:r>
              <a:rPr lang="en-US" sz="2600" dirty="0" smtClean="0">
                <a:effectLst>
                  <a:outerShdw blurRad="38100" dist="38100" dir="2700000" algn="tl">
                    <a:srgbClr val="000000">
                      <a:alpha val="43137"/>
                    </a:srgbClr>
                  </a:outerShdw>
                </a:effectLst>
              </a:rPr>
              <a:t>Dr. Sahra Sedigh Sarvestani, Chair</a:t>
            </a:r>
            <a:endParaRPr lang="en-US" sz="2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68419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17470" y="2433359"/>
            <a:ext cx="8328410" cy="4089362"/>
          </a:xfrm>
        </p:spPr>
        <p:txBody>
          <a:bodyPr/>
          <a:lstStyle/>
          <a:p>
            <a:pPr marL="0" indent="0">
              <a:buNone/>
            </a:pPr>
            <a:r>
              <a:rPr lang="en-US" sz="2000" b="1" dirty="0" smtClean="0"/>
              <a:t>Break</a:t>
            </a:r>
          </a:p>
          <a:p>
            <a:pPr marL="0" indent="0">
              <a:buNone/>
            </a:pPr>
            <a:r>
              <a:rPr lang="en-US" sz="2000" dirty="0" smtClean="0">
                <a:solidFill>
                  <a:schemeClr val="accent4">
                    <a:lumMod val="10000"/>
                  </a:schemeClr>
                </a:solidFill>
              </a:rPr>
              <a:t>Summer 2021 begins three weeks after the end of Spring 2021.</a:t>
            </a:r>
            <a:endParaRPr lang="en-US" sz="2000" dirty="0">
              <a:solidFill>
                <a:schemeClr val="accent4">
                  <a:lumMod val="10000"/>
                </a:schemeClr>
              </a:solidFill>
            </a:endParaRPr>
          </a:p>
          <a:p>
            <a:pPr marL="0" indent="0">
              <a:buNone/>
            </a:pPr>
            <a:r>
              <a:rPr lang="en-US" sz="2000" dirty="0"/>
              <a:t/>
            </a:r>
            <a:br>
              <a:rPr lang="en-US" sz="2000" dirty="0"/>
            </a:br>
            <a:r>
              <a:rPr lang="en-US" sz="2000" b="1" dirty="0" smtClean="0"/>
              <a:t>Summer </a:t>
            </a:r>
            <a:r>
              <a:rPr lang="en-US" sz="2000" b="1" dirty="0"/>
              <a:t>2021</a:t>
            </a:r>
            <a:endParaRPr lang="en-US" sz="2000" dirty="0"/>
          </a:p>
          <a:p>
            <a:pPr marL="0" indent="0">
              <a:buNone/>
            </a:pPr>
            <a:r>
              <a:rPr lang="en-US" sz="2000" dirty="0" smtClean="0">
                <a:solidFill>
                  <a:schemeClr val="accent4">
                    <a:lumMod val="10000"/>
                  </a:schemeClr>
                </a:solidFill>
              </a:rPr>
              <a:t>Summer </a:t>
            </a:r>
            <a:r>
              <a:rPr lang="en-US" sz="2000" dirty="0">
                <a:solidFill>
                  <a:schemeClr val="accent4">
                    <a:lumMod val="10000"/>
                  </a:schemeClr>
                </a:solidFill>
              </a:rPr>
              <a:t>1 (eight weeks)   </a:t>
            </a:r>
            <a:r>
              <a:rPr lang="en-US" sz="2000" dirty="0" smtClean="0">
                <a:solidFill>
                  <a:schemeClr val="accent4">
                    <a:lumMod val="10000"/>
                  </a:schemeClr>
                </a:solidFill>
              </a:rPr>
              <a:t>Monday June </a:t>
            </a:r>
            <a:r>
              <a:rPr lang="en-US" sz="2000" dirty="0">
                <a:solidFill>
                  <a:schemeClr val="accent4">
                    <a:lumMod val="10000"/>
                  </a:schemeClr>
                </a:solidFill>
              </a:rPr>
              <a:t>7, Monday </a:t>
            </a:r>
            <a:r>
              <a:rPr lang="en-US" sz="2000" dirty="0" smtClean="0">
                <a:solidFill>
                  <a:schemeClr val="accent4">
                    <a:lumMod val="10000"/>
                  </a:schemeClr>
                </a:solidFill>
              </a:rPr>
              <a:t>– Friday July 30</a:t>
            </a:r>
            <a:endParaRPr lang="en-US" sz="2000" dirty="0">
              <a:solidFill>
                <a:schemeClr val="accent4">
                  <a:lumMod val="10000"/>
                </a:schemeClr>
              </a:solidFill>
            </a:endParaRPr>
          </a:p>
          <a:p>
            <a:pPr marL="0" indent="0">
              <a:buNone/>
            </a:pPr>
            <a:r>
              <a:rPr lang="en-US" sz="2000" dirty="0">
                <a:solidFill>
                  <a:schemeClr val="accent4">
                    <a:lumMod val="10000"/>
                  </a:schemeClr>
                </a:solidFill>
              </a:rPr>
              <a:t>Summer 2 (four weeks)    </a:t>
            </a:r>
            <a:r>
              <a:rPr lang="en-US" sz="2000" dirty="0" smtClean="0">
                <a:solidFill>
                  <a:schemeClr val="accent4">
                    <a:lumMod val="10000"/>
                  </a:schemeClr>
                </a:solidFill>
              </a:rPr>
              <a:t>Monday </a:t>
            </a:r>
            <a:r>
              <a:rPr lang="en-US" sz="2000" dirty="0">
                <a:solidFill>
                  <a:schemeClr val="accent4">
                    <a:lumMod val="10000"/>
                  </a:schemeClr>
                </a:solidFill>
              </a:rPr>
              <a:t>June 7,</a:t>
            </a:r>
            <a:r>
              <a:rPr lang="en-US" sz="2000" dirty="0" smtClean="0">
                <a:solidFill>
                  <a:schemeClr val="accent4">
                    <a:lumMod val="10000"/>
                  </a:schemeClr>
                </a:solidFill>
              </a:rPr>
              <a:t> </a:t>
            </a:r>
            <a:r>
              <a:rPr lang="en-US" sz="2000" dirty="0">
                <a:solidFill>
                  <a:schemeClr val="accent4">
                    <a:lumMod val="10000"/>
                  </a:schemeClr>
                </a:solidFill>
              </a:rPr>
              <a:t>- </a:t>
            </a:r>
            <a:r>
              <a:rPr lang="en-US" sz="2000" dirty="0" smtClean="0">
                <a:solidFill>
                  <a:schemeClr val="accent4">
                    <a:lumMod val="10000"/>
                  </a:schemeClr>
                </a:solidFill>
              </a:rPr>
              <a:t>Thursday/Friday July 1/2</a:t>
            </a:r>
          </a:p>
          <a:p>
            <a:pPr marL="0" indent="0">
              <a:buNone/>
            </a:pPr>
            <a:r>
              <a:rPr lang="en-US" sz="2000" dirty="0" smtClean="0">
                <a:solidFill>
                  <a:schemeClr val="accent4">
                    <a:lumMod val="10000"/>
                  </a:schemeClr>
                </a:solidFill>
              </a:rPr>
              <a:t>Summer </a:t>
            </a:r>
            <a:r>
              <a:rPr lang="en-US" sz="2000" dirty="0">
                <a:solidFill>
                  <a:schemeClr val="accent4">
                    <a:lumMod val="10000"/>
                  </a:schemeClr>
                </a:solidFill>
              </a:rPr>
              <a:t>3 (four weeks)    </a:t>
            </a:r>
            <a:r>
              <a:rPr lang="en-US" sz="2000" dirty="0" smtClean="0">
                <a:solidFill>
                  <a:schemeClr val="accent4">
                    <a:lumMod val="10000"/>
                  </a:schemeClr>
                </a:solidFill>
              </a:rPr>
              <a:t>Monday July 5 - </a:t>
            </a:r>
            <a:r>
              <a:rPr lang="en-US" sz="2000" dirty="0">
                <a:solidFill>
                  <a:schemeClr val="accent4">
                    <a:lumMod val="10000"/>
                  </a:schemeClr>
                </a:solidFill>
              </a:rPr>
              <a:t>Friday </a:t>
            </a:r>
            <a:r>
              <a:rPr lang="en-US" sz="2000" dirty="0" smtClean="0">
                <a:solidFill>
                  <a:schemeClr val="accent4">
                    <a:lumMod val="10000"/>
                  </a:schemeClr>
                </a:solidFill>
              </a:rPr>
              <a:t>July 30</a:t>
            </a:r>
            <a:endParaRPr lang="en-US" sz="2000" dirty="0">
              <a:solidFill>
                <a:schemeClr val="accent4">
                  <a:lumMod val="10000"/>
                </a:schemeClr>
              </a:solidFill>
            </a:endParaRPr>
          </a:p>
          <a:p>
            <a:pPr marL="0" indent="0">
              <a:buNone/>
            </a:pPr>
            <a:r>
              <a:rPr lang="en-US" sz="2000" dirty="0">
                <a:solidFill>
                  <a:schemeClr val="accent4">
                    <a:lumMod val="10000"/>
                  </a:schemeClr>
                </a:solidFill>
              </a:rPr>
              <a:t>Summer 4 (four weeks)    </a:t>
            </a:r>
            <a:r>
              <a:rPr lang="en-US" sz="2000" dirty="0">
                <a:solidFill>
                  <a:schemeClr val="accent4">
                    <a:lumMod val="10000"/>
                  </a:schemeClr>
                </a:solidFill>
              </a:rPr>
              <a:t>Monday </a:t>
            </a:r>
            <a:r>
              <a:rPr lang="en-US" sz="2000" dirty="0" smtClean="0">
                <a:solidFill>
                  <a:schemeClr val="accent4">
                    <a:lumMod val="10000"/>
                  </a:schemeClr>
                </a:solidFill>
              </a:rPr>
              <a:t>July 19 - </a:t>
            </a:r>
            <a:r>
              <a:rPr lang="en-US" sz="2000" dirty="0">
                <a:solidFill>
                  <a:schemeClr val="accent4">
                    <a:lumMod val="10000"/>
                  </a:schemeClr>
                </a:solidFill>
              </a:rPr>
              <a:t>Friday </a:t>
            </a:r>
            <a:r>
              <a:rPr lang="en-US" sz="2000" dirty="0" smtClean="0">
                <a:solidFill>
                  <a:schemeClr val="accent4">
                    <a:lumMod val="10000"/>
                  </a:schemeClr>
                </a:solidFill>
              </a:rPr>
              <a:t>August 13 </a:t>
            </a:r>
            <a:endParaRPr lang="en-US" sz="2000" dirty="0">
              <a:solidFill>
                <a:schemeClr val="accent4">
                  <a:lumMod val="10000"/>
                </a:schemeClr>
              </a:solidFill>
            </a:endParaRPr>
          </a:p>
          <a:p>
            <a:pPr marL="0" indent="0">
              <a:buNone/>
            </a:pPr>
            <a:r>
              <a:rPr lang="en-US" sz="2000" dirty="0"/>
              <a:t/>
            </a:r>
            <a:br>
              <a:rPr lang="en-US" sz="2000" dirty="0"/>
            </a:br>
            <a:r>
              <a:rPr lang="en-US" sz="2000" dirty="0" smtClean="0"/>
              <a:t>Note: </a:t>
            </a:r>
          </a:p>
          <a:p>
            <a:pPr marL="0" indent="0">
              <a:buNone/>
            </a:pPr>
            <a:r>
              <a:rPr lang="en-US" sz="2000" dirty="0" smtClean="0">
                <a:solidFill>
                  <a:schemeClr val="accent4">
                    <a:lumMod val="10000"/>
                  </a:schemeClr>
                </a:solidFill>
              </a:rPr>
              <a:t>Summer </a:t>
            </a:r>
            <a:r>
              <a:rPr lang="en-US" sz="2000" dirty="0">
                <a:solidFill>
                  <a:schemeClr val="accent4">
                    <a:lumMod val="10000"/>
                  </a:schemeClr>
                </a:solidFill>
              </a:rPr>
              <a:t>4 overlaps with Summer 1, Summer 3, and the Early-Bird Fall terms</a:t>
            </a:r>
            <a:r>
              <a:rPr lang="en-US" sz="2000" dirty="0" smtClean="0">
                <a:solidFill>
                  <a:schemeClr val="accent4">
                    <a:lumMod val="10000"/>
                  </a:schemeClr>
                </a:solidFill>
              </a:rPr>
              <a:t>.</a:t>
            </a:r>
            <a:endParaRPr lang="en-US" sz="2000" dirty="0">
              <a:effectLst/>
            </a:endParaRPr>
          </a:p>
        </p:txBody>
      </p:sp>
      <p:sp>
        <p:nvSpPr>
          <p:cNvPr id="3" name="Text Placeholder 2"/>
          <p:cNvSpPr>
            <a:spLocks noGrp="1"/>
          </p:cNvSpPr>
          <p:nvPr>
            <p:ph type="body" sz="quarter" idx="13"/>
          </p:nvPr>
        </p:nvSpPr>
        <p:spPr>
          <a:xfrm>
            <a:off x="510790" y="1790002"/>
            <a:ext cx="8184662" cy="643357"/>
          </a:xfrm>
        </p:spPr>
        <p:txBody>
          <a:bodyPr/>
          <a:lstStyle/>
          <a:p>
            <a:r>
              <a:rPr lang="en-US" b="1" dirty="0"/>
              <a:t>Example Schedule: Calendar Year 2021</a:t>
            </a:r>
            <a:endParaRPr lang="en-US" dirty="0"/>
          </a:p>
        </p:txBody>
      </p:sp>
    </p:spTree>
    <p:extLst>
      <p:ext uri="{BB962C8B-B14F-4D97-AF65-F5344CB8AC3E}">
        <p14:creationId xmlns:p14="http://schemas.microsoft.com/office/powerpoint/2010/main" val="1076344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17470" y="2433359"/>
            <a:ext cx="8328410" cy="2976842"/>
          </a:xfrm>
        </p:spPr>
        <p:txBody>
          <a:bodyPr/>
          <a:lstStyle/>
          <a:p>
            <a:pPr marL="0" indent="0">
              <a:buNone/>
            </a:pPr>
            <a:r>
              <a:rPr lang="en-US" sz="2000" b="1" dirty="0" smtClean="0"/>
              <a:t>Break</a:t>
            </a:r>
          </a:p>
          <a:p>
            <a:pPr marL="0" indent="0">
              <a:buNone/>
            </a:pPr>
            <a:r>
              <a:rPr lang="en-US" sz="2000" dirty="0">
                <a:solidFill>
                  <a:schemeClr val="accent4">
                    <a:lumMod val="10000"/>
                  </a:schemeClr>
                </a:solidFill>
              </a:rPr>
              <a:t>Fall 2021 begins three weeks after the end of Summer 3, or one week after the end of Summer 4.</a:t>
            </a:r>
          </a:p>
          <a:p>
            <a:pPr marL="0" indent="0">
              <a:buNone/>
            </a:pPr>
            <a:r>
              <a:rPr lang="en-US" sz="2000" dirty="0"/>
              <a:t/>
            </a:r>
            <a:br>
              <a:rPr lang="en-US" sz="2000" dirty="0"/>
            </a:br>
            <a:r>
              <a:rPr lang="en-US" sz="2000" b="1" dirty="0" smtClean="0"/>
              <a:t>Fall </a:t>
            </a:r>
            <a:r>
              <a:rPr lang="en-US" sz="2000" b="1" dirty="0"/>
              <a:t>2021</a:t>
            </a:r>
            <a:endParaRPr lang="en-US" sz="2000" dirty="0"/>
          </a:p>
          <a:p>
            <a:pPr marL="0" indent="0">
              <a:buNone/>
            </a:pPr>
            <a:r>
              <a:rPr lang="en-US" sz="2000" dirty="0" smtClean="0">
                <a:solidFill>
                  <a:schemeClr val="accent4">
                    <a:lumMod val="10000"/>
                  </a:schemeClr>
                </a:solidFill>
              </a:rPr>
              <a:t>Early-Bird </a:t>
            </a:r>
            <a:r>
              <a:rPr lang="en-US" sz="2000" dirty="0">
                <a:solidFill>
                  <a:schemeClr val="accent4">
                    <a:lumMod val="10000"/>
                  </a:schemeClr>
                </a:solidFill>
              </a:rPr>
              <a:t>Fall 1 (two weeks)        </a:t>
            </a:r>
            <a:r>
              <a:rPr lang="en-US" sz="2000" dirty="0" smtClean="0">
                <a:solidFill>
                  <a:schemeClr val="accent4">
                    <a:lumMod val="10000"/>
                  </a:schemeClr>
                </a:solidFill>
              </a:rPr>
              <a:t>Monday Aug. 9</a:t>
            </a:r>
            <a:r>
              <a:rPr lang="en-US" sz="2000" dirty="0">
                <a:solidFill>
                  <a:schemeClr val="accent4">
                    <a:lumMod val="10000"/>
                  </a:schemeClr>
                </a:solidFill>
              </a:rPr>
              <a:t> </a:t>
            </a:r>
            <a:r>
              <a:rPr lang="en-US" sz="2000" dirty="0" smtClean="0">
                <a:solidFill>
                  <a:schemeClr val="accent4">
                    <a:lumMod val="10000"/>
                  </a:schemeClr>
                </a:solidFill>
              </a:rPr>
              <a:t>– Friday Aug. 20</a:t>
            </a:r>
            <a:endParaRPr lang="en-US" sz="2000" dirty="0">
              <a:solidFill>
                <a:schemeClr val="accent4">
                  <a:lumMod val="10000"/>
                </a:schemeClr>
              </a:solidFill>
            </a:endParaRPr>
          </a:p>
          <a:p>
            <a:pPr marL="0" indent="0">
              <a:buNone/>
            </a:pPr>
            <a:r>
              <a:rPr lang="en-US" sz="2000" dirty="0">
                <a:solidFill>
                  <a:schemeClr val="accent4">
                    <a:lumMod val="10000"/>
                  </a:schemeClr>
                </a:solidFill>
              </a:rPr>
              <a:t>Early-Bird Fall 2 (two weeks)        </a:t>
            </a:r>
            <a:r>
              <a:rPr lang="en-US" sz="2000" dirty="0" smtClean="0">
                <a:solidFill>
                  <a:schemeClr val="accent4">
                    <a:lumMod val="10000"/>
                  </a:schemeClr>
                </a:solidFill>
              </a:rPr>
              <a:t>Monday Aug. 9 - Monday Sept. </a:t>
            </a:r>
            <a:r>
              <a:rPr lang="en-US" sz="2000" dirty="0">
                <a:solidFill>
                  <a:schemeClr val="accent4">
                    <a:lumMod val="10000"/>
                  </a:schemeClr>
                </a:solidFill>
              </a:rPr>
              <a:t>3</a:t>
            </a:r>
            <a:endParaRPr lang="en-US" sz="2000" dirty="0">
              <a:solidFill>
                <a:schemeClr val="accent4">
                  <a:lumMod val="10000"/>
                </a:schemeClr>
              </a:solidFill>
            </a:endParaRPr>
          </a:p>
          <a:p>
            <a:pPr marL="0" indent="0">
              <a:buNone/>
            </a:pPr>
            <a:r>
              <a:rPr lang="en-US" sz="2000" dirty="0">
                <a:solidFill>
                  <a:schemeClr val="accent4">
                    <a:lumMod val="10000"/>
                  </a:schemeClr>
                </a:solidFill>
              </a:rPr>
              <a:t>Fall </a:t>
            </a:r>
            <a:r>
              <a:rPr lang="en-US" sz="2000" dirty="0" smtClean="0">
                <a:solidFill>
                  <a:schemeClr val="accent4">
                    <a:lumMod val="10000"/>
                  </a:schemeClr>
                </a:solidFill>
              </a:rPr>
              <a:t>2021 (regular semester)</a:t>
            </a:r>
            <a:r>
              <a:rPr lang="en-US" sz="2000" dirty="0">
                <a:solidFill>
                  <a:schemeClr val="accent4">
                    <a:lumMod val="10000"/>
                  </a:schemeClr>
                </a:solidFill>
              </a:rPr>
              <a:t>         </a:t>
            </a:r>
            <a:r>
              <a:rPr lang="en-US" sz="2000" dirty="0" smtClean="0">
                <a:solidFill>
                  <a:schemeClr val="accent4">
                    <a:lumMod val="10000"/>
                  </a:schemeClr>
                </a:solidFill>
              </a:rPr>
              <a:t>Monday Aug. 23</a:t>
            </a:r>
            <a:r>
              <a:rPr lang="en-US" sz="2000" dirty="0">
                <a:solidFill>
                  <a:schemeClr val="accent4">
                    <a:lumMod val="10000"/>
                  </a:schemeClr>
                </a:solidFill>
              </a:rPr>
              <a:t> </a:t>
            </a:r>
            <a:r>
              <a:rPr lang="en-US" sz="2000" dirty="0" smtClean="0">
                <a:solidFill>
                  <a:schemeClr val="accent4">
                    <a:lumMod val="10000"/>
                  </a:schemeClr>
                </a:solidFill>
              </a:rPr>
              <a:t>– Friday Dec. 10</a:t>
            </a:r>
            <a:endParaRPr lang="en-US" sz="2000" dirty="0">
              <a:solidFill>
                <a:schemeClr val="accent4">
                  <a:lumMod val="10000"/>
                </a:schemeClr>
              </a:solidFill>
              <a:effectLst/>
            </a:endParaRPr>
          </a:p>
        </p:txBody>
      </p:sp>
      <p:sp>
        <p:nvSpPr>
          <p:cNvPr id="3" name="Text Placeholder 2"/>
          <p:cNvSpPr>
            <a:spLocks noGrp="1"/>
          </p:cNvSpPr>
          <p:nvPr>
            <p:ph type="body" sz="quarter" idx="13"/>
          </p:nvPr>
        </p:nvSpPr>
        <p:spPr>
          <a:xfrm>
            <a:off x="510790" y="1790002"/>
            <a:ext cx="8184662" cy="643357"/>
          </a:xfrm>
        </p:spPr>
        <p:txBody>
          <a:bodyPr/>
          <a:lstStyle/>
          <a:p>
            <a:r>
              <a:rPr lang="en-US" b="1" dirty="0"/>
              <a:t>Example Schedule: Calendar Year 2021</a:t>
            </a:r>
            <a:endParaRPr lang="en-US" dirty="0"/>
          </a:p>
        </p:txBody>
      </p:sp>
    </p:spTree>
    <p:extLst>
      <p:ext uri="{BB962C8B-B14F-4D97-AF65-F5344CB8AC3E}">
        <p14:creationId xmlns:p14="http://schemas.microsoft.com/office/powerpoint/2010/main" val="1121319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381108"/>
            <a:ext cx="8197114" cy="2673790"/>
          </a:xfrm>
        </p:spPr>
        <p:txBody>
          <a:bodyPr/>
          <a:lstStyle/>
          <a:p>
            <a:pPr algn="justLow"/>
            <a:r>
              <a:rPr lang="en-US" sz="2000" dirty="0" smtClean="0">
                <a:solidFill>
                  <a:schemeClr val="accent4">
                    <a:lumMod val="10000"/>
                  </a:schemeClr>
                </a:solidFill>
                <a:latin typeface="Orgon Slab Medium" panose="02000603000000020004" pitchFamily="50" charset="0"/>
              </a:rPr>
              <a:t>This </a:t>
            </a:r>
            <a:r>
              <a:rPr lang="en-US" sz="2000" dirty="0">
                <a:solidFill>
                  <a:schemeClr val="accent4">
                    <a:lumMod val="10000"/>
                  </a:schemeClr>
                </a:solidFill>
                <a:latin typeface="Orgon Slab Medium" panose="02000603000000020004" pitchFamily="50" charset="0"/>
              </a:rPr>
              <a:t>committee makes </a:t>
            </a:r>
            <a:r>
              <a:rPr lang="en-US" sz="2000" dirty="0">
                <a:latin typeface="Orgon Slab Medium" panose="02000603000000020004" pitchFamily="50" charset="0"/>
              </a:rPr>
              <a:t>general plans for University-sponsored assemblies, programs and public occasions </a:t>
            </a:r>
            <a:r>
              <a:rPr lang="en-US" sz="2000" dirty="0">
                <a:solidFill>
                  <a:schemeClr val="accent4">
                    <a:lumMod val="10000"/>
                  </a:schemeClr>
                </a:solidFill>
                <a:latin typeface="Orgon Slab Medium" panose="02000603000000020004" pitchFamily="50" charset="0"/>
              </a:rPr>
              <a:t>such as University Day, Parents Day, Homecoming, and Commencement. </a:t>
            </a:r>
            <a:endParaRPr lang="en-US" sz="2000" dirty="0" smtClean="0">
              <a:solidFill>
                <a:schemeClr val="accent4">
                  <a:lumMod val="10000"/>
                </a:schemeClr>
              </a:solidFill>
              <a:latin typeface="Orgon Slab Medium" panose="02000603000000020004" pitchFamily="50" charset="0"/>
            </a:endParaRPr>
          </a:p>
          <a:p>
            <a:pPr algn="justLow"/>
            <a:r>
              <a:rPr lang="en-US" sz="2000" dirty="0" smtClean="0">
                <a:solidFill>
                  <a:schemeClr val="accent4">
                    <a:lumMod val="10000"/>
                  </a:schemeClr>
                </a:solidFill>
                <a:latin typeface="Orgon Slab Medium" panose="02000603000000020004" pitchFamily="50" charset="0"/>
              </a:rPr>
              <a:t>It </a:t>
            </a:r>
            <a:r>
              <a:rPr lang="en-US" sz="2000" dirty="0">
                <a:latin typeface="Orgon Slab Medium" panose="02000603000000020004" pitchFamily="50" charset="0"/>
              </a:rPr>
              <a:t>recommends policy for faculty and student programs</a:t>
            </a:r>
            <a:r>
              <a:rPr lang="en-US" sz="2000" dirty="0">
                <a:solidFill>
                  <a:schemeClr val="accent4">
                    <a:lumMod val="10000"/>
                  </a:schemeClr>
                </a:solidFill>
                <a:latin typeface="Orgon Slab Medium" panose="02000603000000020004" pitchFamily="50" charset="0"/>
              </a:rPr>
              <a:t>, guest speakers and ad hoc events. </a:t>
            </a:r>
            <a:endParaRPr lang="en-US" sz="2000" dirty="0" smtClean="0">
              <a:solidFill>
                <a:schemeClr val="accent4">
                  <a:lumMod val="10000"/>
                </a:schemeClr>
              </a:solidFill>
              <a:latin typeface="Orgon Slab Medium" panose="02000603000000020004" pitchFamily="50" charset="0"/>
            </a:endParaRPr>
          </a:p>
          <a:p>
            <a:pPr algn="justLow"/>
            <a:r>
              <a:rPr lang="en-US" sz="2000" dirty="0" smtClean="0">
                <a:solidFill>
                  <a:schemeClr val="accent4">
                    <a:lumMod val="10000"/>
                  </a:schemeClr>
                </a:solidFill>
                <a:latin typeface="Orgon Slab Medium" panose="02000603000000020004" pitchFamily="50" charset="0"/>
              </a:rPr>
              <a:t>The </a:t>
            </a:r>
            <a:r>
              <a:rPr lang="en-US" sz="2000" dirty="0">
                <a:solidFill>
                  <a:schemeClr val="accent4">
                    <a:lumMod val="10000"/>
                  </a:schemeClr>
                </a:solidFill>
                <a:latin typeface="Orgon Slab Medium" panose="02000603000000020004" pitchFamily="50" charset="0"/>
              </a:rPr>
              <a:t>committee may appoint special subcommittees and delegate its responsibilities in order to assure appropriate preparation and execution of these activities. </a:t>
            </a:r>
            <a:endParaRPr lang="en-US" sz="2000" dirty="0" smtClean="0">
              <a:solidFill>
                <a:schemeClr val="accent4">
                  <a:lumMod val="10000"/>
                </a:schemeClr>
              </a:solidFill>
              <a:latin typeface="Orgon Slab Medium" panose="02000603000000020004" pitchFamily="50" charset="0"/>
            </a:endParaRPr>
          </a:p>
          <a:p>
            <a:pPr lvl="1" algn="justLow"/>
            <a:r>
              <a:rPr lang="en-US" sz="1600" dirty="0" smtClean="0">
                <a:latin typeface="Orgon Slab Medium" panose="02000603000000020004" pitchFamily="50" charset="0"/>
              </a:rPr>
              <a:t>Commencement committee  is the only current subcommittee.</a:t>
            </a:r>
          </a:p>
          <a:p>
            <a:pPr algn="justLow"/>
            <a:r>
              <a:rPr lang="en-US" sz="2000" dirty="0" smtClean="0">
                <a:solidFill>
                  <a:schemeClr val="accent4">
                    <a:lumMod val="10000"/>
                  </a:schemeClr>
                </a:solidFill>
                <a:latin typeface="Orgon Slab Medium" panose="02000603000000020004" pitchFamily="50" charset="0"/>
              </a:rPr>
              <a:t>It </a:t>
            </a:r>
            <a:r>
              <a:rPr lang="en-US" sz="2000" dirty="0">
                <a:solidFill>
                  <a:schemeClr val="accent4">
                    <a:lumMod val="10000"/>
                  </a:schemeClr>
                </a:solidFill>
                <a:latin typeface="Orgon Slab Medium" panose="02000603000000020004" pitchFamily="50" charset="0"/>
              </a:rPr>
              <a:t>also </a:t>
            </a:r>
            <a:r>
              <a:rPr lang="en-US" sz="2000" dirty="0">
                <a:latin typeface="Orgon Slab Medium" panose="02000603000000020004" pitchFamily="50" charset="0"/>
              </a:rPr>
              <a:t>supervises a calendar of events for the campus </a:t>
            </a:r>
            <a:r>
              <a:rPr lang="en-US" sz="2000" dirty="0">
                <a:solidFill>
                  <a:schemeClr val="accent4">
                    <a:lumMod val="10000"/>
                  </a:schemeClr>
                </a:solidFill>
                <a:latin typeface="Orgon Slab Medium" panose="02000603000000020004" pitchFamily="50" charset="0"/>
              </a:rPr>
              <a:t>and approval of intercollegiate athletic schedules</a:t>
            </a:r>
            <a:r>
              <a:rPr lang="en-US" sz="2000" dirty="0" smtClean="0">
                <a:solidFill>
                  <a:schemeClr val="accent4">
                    <a:lumMod val="10000"/>
                  </a:schemeClr>
                </a:solidFill>
                <a:latin typeface="Orgon Slab Medium" panose="02000603000000020004" pitchFamily="50" charset="0"/>
              </a:rPr>
              <a:t>.</a:t>
            </a:r>
            <a:endParaRPr lang="en-US" sz="2000" dirty="0">
              <a:solidFill>
                <a:schemeClr val="accent4">
                  <a:lumMod val="10000"/>
                </a:schemeClr>
              </a:solidFill>
              <a:latin typeface="Orgon Slab Medium" panose="02000603000000020004" pitchFamily="50" charset="0"/>
            </a:endParaRPr>
          </a:p>
        </p:txBody>
      </p:sp>
      <p:sp>
        <p:nvSpPr>
          <p:cNvPr id="3" name="Text Placeholder 2"/>
          <p:cNvSpPr>
            <a:spLocks noGrp="1"/>
          </p:cNvSpPr>
          <p:nvPr>
            <p:ph type="body" sz="quarter" idx="13"/>
          </p:nvPr>
        </p:nvSpPr>
        <p:spPr>
          <a:xfrm>
            <a:off x="510790" y="1790003"/>
            <a:ext cx="8184662" cy="491644"/>
          </a:xfrm>
        </p:spPr>
        <p:txBody>
          <a:bodyPr>
            <a:normAutofit lnSpcReduction="10000"/>
          </a:bodyPr>
          <a:lstStyle/>
          <a:p>
            <a:r>
              <a:rPr lang="en-US" dirty="0" smtClean="0">
                <a:effectLst>
                  <a:outerShdw blurRad="38100" dist="38100" dir="2700000" algn="tl">
                    <a:srgbClr val="000000">
                      <a:alpha val="43137"/>
                    </a:srgbClr>
                  </a:outerShdw>
                </a:effectLst>
              </a:rPr>
              <a:t>Charge (Informational)</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49145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381108"/>
            <a:ext cx="8197114" cy="2673790"/>
          </a:xfrm>
        </p:spPr>
        <p:txBody>
          <a:bodyPr/>
          <a:lstStyle/>
          <a:p>
            <a:r>
              <a:rPr lang="en-US" sz="2000" dirty="0" smtClean="0">
                <a:solidFill>
                  <a:schemeClr val="accent4">
                    <a:lumMod val="10000"/>
                  </a:schemeClr>
                </a:solidFill>
                <a:latin typeface="Orgon Slab Medium" panose="02000603000000020004" pitchFamily="50" charset="0"/>
              </a:rPr>
              <a:t>Six faculty </a:t>
            </a:r>
            <a:r>
              <a:rPr lang="en-US" sz="2000" dirty="0">
                <a:solidFill>
                  <a:schemeClr val="accent4">
                    <a:lumMod val="10000"/>
                  </a:schemeClr>
                </a:solidFill>
                <a:latin typeface="Orgon Slab Medium" panose="02000603000000020004" pitchFamily="50" charset="0"/>
              </a:rPr>
              <a:t>members elected from and by the General </a:t>
            </a:r>
            <a:r>
              <a:rPr lang="en-US" sz="2000" dirty="0" smtClean="0">
                <a:solidFill>
                  <a:schemeClr val="accent4">
                    <a:lumMod val="10000"/>
                  </a:schemeClr>
                </a:solidFill>
                <a:latin typeface="Orgon Slab Medium" panose="02000603000000020004" pitchFamily="50" charset="0"/>
              </a:rPr>
              <a:t>Faculty</a:t>
            </a:r>
          </a:p>
          <a:p>
            <a:r>
              <a:rPr lang="en-US" sz="2000" dirty="0">
                <a:solidFill>
                  <a:schemeClr val="accent4">
                    <a:lumMod val="10000"/>
                  </a:schemeClr>
                </a:solidFill>
                <a:latin typeface="Orgon Slab Medium" panose="02000603000000020004" pitchFamily="50" charset="0"/>
              </a:rPr>
              <a:t>O</a:t>
            </a:r>
            <a:r>
              <a:rPr lang="en-US" sz="2000" dirty="0" smtClean="0">
                <a:solidFill>
                  <a:schemeClr val="accent4">
                    <a:lumMod val="10000"/>
                  </a:schemeClr>
                </a:solidFill>
                <a:latin typeface="Orgon Slab Medium" panose="02000603000000020004" pitchFamily="50" charset="0"/>
              </a:rPr>
              <a:t>ne </a:t>
            </a:r>
            <a:r>
              <a:rPr lang="en-US" sz="2000" dirty="0">
                <a:solidFill>
                  <a:schemeClr val="accent4">
                    <a:lumMod val="10000"/>
                  </a:schemeClr>
                </a:solidFill>
                <a:latin typeface="Orgon Slab Medium" panose="02000603000000020004" pitchFamily="50" charset="0"/>
              </a:rPr>
              <a:t>administrator appointed by the </a:t>
            </a:r>
            <a:r>
              <a:rPr lang="en-US" sz="2000" dirty="0" smtClean="0">
                <a:solidFill>
                  <a:schemeClr val="accent4">
                    <a:lumMod val="10000"/>
                  </a:schemeClr>
                </a:solidFill>
                <a:latin typeface="Orgon Slab Medium" panose="02000603000000020004" pitchFamily="50" charset="0"/>
              </a:rPr>
              <a:t>Chancellor</a:t>
            </a:r>
          </a:p>
          <a:p>
            <a:r>
              <a:rPr lang="en-US" sz="2000" dirty="0">
                <a:solidFill>
                  <a:schemeClr val="accent4">
                    <a:lumMod val="10000"/>
                  </a:schemeClr>
                </a:solidFill>
                <a:latin typeface="Orgon Slab Medium" panose="02000603000000020004" pitchFamily="50" charset="0"/>
              </a:rPr>
              <a:t>T</a:t>
            </a:r>
            <a:r>
              <a:rPr lang="en-US" sz="2000" dirty="0" smtClean="0">
                <a:solidFill>
                  <a:schemeClr val="accent4">
                    <a:lumMod val="10000"/>
                  </a:schemeClr>
                </a:solidFill>
                <a:latin typeface="Orgon Slab Medium" panose="02000603000000020004" pitchFamily="50" charset="0"/>
              </a:rPr>
              <a:t>hree students </a:t>
            </a:r>
            <a:r>
              <a:rPr lang="en-US" sz="2000" dirty="0">
                <a:solidFill>
                  <a:schemeClr val="accent4">
                    <a:lumMod val="10000"/>
                  </a:schemeClr>
                </a:solidFill>
                <a:latin typeface="Orgon Slab Medium" panose="02000603000000020004" pitchFamily="50" charset="0"/>
              </a:rPr>
              <a:t>selected by the Student </a:t>
            </a:r>
            <a:r>
              <a:rPr lang="en-US" sz="2000" dirty="0" smtClean="0">
                <a:solidFill>
                  <a:schemeClr val="accent4">
                    <a:lumMod val="10000"/>
                  </a:schemeClr>
                </a:solidFill>
                <a:latin typeface="Orgon Slab Medium" panose="02000603000000020004" pitchFamily="50" charset="0"/>
              </a:rPr>
              <a:t>Council</a:t>
            </a:r>
          </a:p>
          <a:p>
            <a:r>
              <a:rPr lang="en-US" sz="2000" dirty="0">
                <a:solidFill>
                  <a:schemeClr val="accent4">
                    <a:lumMod val="10000"/>
                  </a:schemeClr>
                </a:solidFill>
                <a:latin typeface="Orgon Slab Medium" panose="02000603000000020004" pitchFamily="50" charset="0"/>
              </a:rPr>
              <a:t>O</a:t>
            </a:r>
            <a:r>
              <a:rPr lang="en-US" sz="2000" dirty="0" smtClean="0">
                <a:solidFill>
                  <a:schemeClr val="accent4">
                    <a:lumMod val="10000"/>
                  </a:schemeClr>
                </a:solidFill>
                <a:latin typeface="Orgon Slab Medium" panose="02000603000000020004" pitchFamily="50" charset="0"/>
              </a:rPr>
              <a:t>ne student </a:t>
            </a:r>
            <a:r>
              <a:rPr lang="en-US" sz="2000" dirty="0">
                <a:solidFill>
                  <a:schemeClr val="accent4">
                    <a:lumMod val="10000"/>
                  </a:schemeClr>
                </a:solidFill>
                <a:latin typeface="Orgon Slab Medium" panose="02000603000000020004" pitchFamily="50" charset="0"/>
              </a:rPr>
              <a:t>selected by the Council of Graduate Students. </a:t>
            </a:r>
            <a:endParaRPr lang="en-US" sz="2000" dirty="0" smtClean="0">
              <a:solidFill>
                <a:schemeClr val="accent4">
                  <a:lumMod val="10000"/>
                </a:schemeClr>
              </a:solidFill>
              <a:latin typeface="Orgon Slab Medium" panose="02000603000000020004" pitchFamily="50" charset="0"/>
            </a:endParaRPr>
          </a:p>
          <a:p>
            <a:endParaRPr lang="en-US" sz="2000" dirty="0">
              <a:solidFill>
                <a:schemeClr val="accent4">
                  <a:lumMod val="10000"/>
                </a:schemeClr>
              </a:solidFill>
              <a:latin typeface="Orgon Slab Medium" panose="02000603000000020004" pitchFamily="50" charset="0"/>
            </a:endParaRPr>
          </a:p>
          <a:p>
            <a:r>
              <a:rPr lang="en-US" sz="2000" dirty="0" smtClean="0">
                <a:solidFill>
                  <a:schemeClr val="accent4">
                    <a:lumMod val="10000"/>
                  </a:schemeClr>
                </a:solidFill>
                <a:latin typeface="Orgon Slab Medium" panose="02000603000000020004" pitchFamily="50" charset="0"/>
              </a:rPr>
              <a:t>Faculty </a:t>
            </a:r>
            <a:r>
              <a:rPr lang="en-US" sz="2000" dirty="0">
                <a:solidFill>
                  <a:schemeClr val="accent4">
                    <a:lumMod val="10000"/>
                  </a:schemeClr>
                </a:solidFill>
                <a:latin typeface="Orgon Slab Medium" panose="02000603000000020004" pitchFamily="50" charset="0"/>
              </a:rPr>
              <a:t>members </a:t>
            </a:r>
            <a:r>
              <a:rPr lang="en-US" sz="2000" dirty="0" smtClean="0">
                <a:solidFill>
                  <a:schemeClr val="accent4">
                    <a:lumMod val="10000"/>
                  </a:schemeClr>
                </a:solidFill>
                <a:latin typeface="Orgon Slab Medium" panose="02000603000000020004" pitchFamily="50" charset="0"/>
              </a:rPr>
              <a:t>serve </a:t>
            </a:r>
            <a:r>
              <a:rPr lang="en-US" sz="2000" dirty="0">
                <a:solidFill>
                  <a:schemeClr val="accent4">
                    <a:lumMod val="10000"/>
                  </a:schemeClr>
                </a:solidFill>
                <a:latin typeface="Orgon Slab Medium" panose="02000603000000020004" pitchFamily="50" charset="0"/>
              </a:rPr>
              <a:t>for a </a:t>
            </a:r>
            <a:r>
              <a:rPr lang="en-US" sz="2000" dirty="0" smtClean="0">
                <a:solidFill>
                  <a:schemeClr val="accent4">
                    <a:lumMod val="10000"/>
                  </a:schemeClr>
                </a:solidFill>
                <a:latin typeface="Orgon Slab Medium" panose="02000603000000020004" pitchFamily="50" charset="0"/>
              </a:rPr>
              <a:t>two-year term, </a:t>
            </a:r>
            <a:r>
              <a:rPr lang="en-US" sz="2000" dirty="0">
                <a:solidFill>
                  <a:schemeClr val="accent4">
                    <a:lumMod val="10000"/>
                  </a:schemeClr>
                </a:solidFill>
                <a:latin typeface="Orgon Slab Medium" panose="02000603000000020004" pitchFamily="50" charset="0"/>
              </a:rPr>
              <a:t>with one half elected each year.</a:t>
            </a:r>
          </a:p>
        </p:txBody>
      </p:sp>
      <p:sp>
        <p:nvSpPr>
          <p:cNvPr id="3" name="Text Placeholder 2"/>
          <p:cNvSpPr>
            <a:spLocks noGrp="1"/>
          </p:cNvSpPr>
          <p:nvPr>
            <p:ph type="body" sz="quarter" idx="13"/>
          </p:nvPr>
        </p:nvSpPr>
        <p:spPr>
          <a:xfrm>
            <a:off x="510790" y="1790003"/>
            <a:ext cx="8184662" cy="591106"/>
          </a:xfrm>
        </p:spPr>
        <p:txBody>
          <a:bodyPr/>
          <a:lstStyle/>
          <a:p>
            <a:r>
              <a:rPr lang="en-US" dirty="0" smtClean="0">
                <a:effectLst>
                  <a:outerShdw blurRad="38100" dist="38100" dir="2700000" algn="tl">
                    <a:srgbClr val="000000">
                      <a:alpha val="43137"/>
                    </a:srgbClr>
                  </a:outerShdw>
                </a:effectLst>
              </a:rPr>
              <a:t>Composition </a:t>
            </a:r>
            <a:r>
              <a:rPr lang="en-US" dirty="0">
                <a:effectLst>
                  <a:outerShdw blurRad="38100" dist="38100" dir="2700000" algn="tl">
                    <a:srgbClr val="000000">
                      <a:alpha val="43137"/>
                    </a:srgbClr>
                  </a:outerShdw>
                </a:effectLst>
              </a:rPr>
              <a:t>(Informational)</a:t>
            </a:r>
          </a:p>
          <a:p>
            <a:endParaRPr lang="en-US" dirty="0"/>
          </a:p>
        </p:txBody>
      </p:sp>
    </p:spTree>
    <p:extLst>
      <p:ext uri="{BB962C8B-B14F-4D97-AF65-F5344CB8AC3E}">
        <p14:creationId xmlns:p14="http://schemas.microsoft.com/office/powerpoint/2010/main" val="3399241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510790" y="1790003"/>
            <a:ext cx="8184662" cy="591106"/>
          </a:xfrm>
        </p:spPr>
        <p:txBody>
          <a:bodyPr/>
          <a:lstStyle/>
          <a:p>
            <a:r>
              <a:rPr lang="en-US" dirty="0" smtClean="0">
                <a:effectLst>
                  <a:outerShdw blurRad="38100" dist="38100" dir="2700000" algn="tl">
                    <a:srgbClr val="000000">
                      <a:alpha val="43137"/>
                    </a:srgbClr>
                  </a:outerShdw>
                </a:effectLst>
              </a:rPr>
              <a:t>Roster for AY </a:t>
            </a:r>
            <a:r>
              <a:rPr lang="en-US" dirty="0" smtClean="0">
                <a:effectLst>
                  <a:outerShdw blurRad="38100" dist="38100" dir="2700000" algn="tl">
                    <a:srgbClr val="000000">
                      <a:alpha val="43137"/>
                    </a:srgbClr>
                  </a:outerShdw>
                </a:effectLst>
              </a:rPr>
              <a:t>2020-2021 </a:t>
            </a:r>
            <a:r>
              <a:rPr lang="en-US" dirty="0">
                <a:effectLst>
                  <a:outerShdw blurRad="38100" dist="38100" dir="2700000" algn="tl">
                    <a:srgbClr val="000000">
                      <a:alpha val="43137"/>
                    </a:srgbClr>
                  </a:outerShdw>
                </a:effectLst>
              </a:rPr>
              <a:t>(Informational)</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09614230"/>
              </p:ext>
            </p:extLst>
          </p:nvPr>
        </p:nvGraphicFramePr>
        <p:xfrm>
          <a:off x="626110" y="2381108"/>
          <a:ext cx="7760245" cy="3523308"/>
        </p:xfrm>
        <a:graphic>
          <a:graphicData uri="http://schemas.openxmlformats.org/drawingml/2006/table">
            <a:tbl>
              <a:tblPr/>
              <a:tblGrid>
                <a:gridCol w="2457452">
                  <a:extLst>
                    <a:ext uri="{9D8B030D-6E8A-4147-A177-3AD203B41FA5}">
                      <a16:colId xmlns:a16="http://schemas.microsoft.com/office/drawing/2014/main" val="606265437"/>
                    </a:ext>
                  </a:extLst>
                </a:gridCol>
                <a:gridCol w="2498632">
                  <a:extLst>
                    <a:ext uri="{9D8B030D-6E8A-4147-A177-3AD203B41FA5}">
                      <a16:colId xmlns:a16="http://schemas.microsoft.com/office/drawing/2014/main" val="871579072"/>
                    </a:ext>
                  </a:extLst>
                </a:gridCol>
                <a:gridCol w="2804161">
                  <a:extLst>
                    <a:ext uri="{9D8B030D-6E8A-4147-A177-3AD203B41FA5}">
                      <a16:colId xmlns:a16="http://schemas.microsoft.com/office/drawing/2014/main" val="2229841779"/>
                    </a:ext>
                  </a:extLst>
                </a:gridCol>
              </a:tblGrid>
              <a:tr h="293609">
                <a:tc>
                  <a:txBody>
                    <a:bodyPr/>
                    <a:lstStyle/>
                    <a:p>
                      <a:pPr algn="l" fontAlgn="ctr"/>
                      <a:r>
                        <a:rPr lang="en-US" sz="1200" b="1" i="0" u="none" strike="noStrike" dirty="0">
                          <a:solidFill>
                            <a:srgbClr val="000000"/>
                          </a:solidFill>
                          <a:effectLst/>
                          <a:latin typeface="Orgon Slab Medium" panose="02000603000000020004" pitchFamily="50" charset="0"/>
                        </a:rPr>
                        <a:t>Name</a:t>
                      </a:r>
                    </a:p>
                  </a:txBody>
                  <a:tcPr marL="7620" marR="7620" marT="7620" marB="0" anchor="ctr">
                    <a:lnL>
                      <a:noFill/>
                    </a:lnL>
                    <a:lnR>
                      <a:noFill/>
                    </a:lnR>
                    <a:lnT>
                      <a:noFill/>
                    </a:lnT>
                    <a:lnB>
                      <a:noFill/>
                    </a:lnB>
                    <a:solidFill>
                      <a:srgbClr val="B8E4A6"/>
                    </a:solidFill>
                  </a:tcPr>
                </a:tc>
                <a:tc>
                  <a:txBody>
                    <a:bodyPr/>
                    <a:lstStyle/>
                    <a:p>
                      <a:pPr algn="l" fontAlgn="ctr"/>
                      <a:r>
                        <a:rPr lang="en-US" sz="1200" b="1" i="0" u="none" strike="noStrike" dirty="0">
                          <a:solidFill>
                            <a:srgbClr val="000000"/>
                          </a:solidFill>
                          <a:effectLst/>
                          <a:latin typeface="Orgon Slab Medium" panose="02000603000000020004" pitchFamily="50" charset="0"/>
                        </a:rPr>
                        <a:t>Affiliation</a:t>
                      </a:r>
                    </a:p>
                  </a:txBody>
                  <a:tcPr marL="7620" marR="7620" marT="7620" marB="0" anchor="ctr">
                    <a:lnL>
                      <a:noFill/>
                    </a:lnL>
                    <a:lnR>
                      <a:noFill/>
                    </a:lnR>
                    <a:lnT>
                      <a:noFill/>
                    </a:lnT>
                    <a:lnB>
                      <a:noFill/>
                    </a:lnB>
                    <a:solidFill>
                      <a:srgbClr val="B8E4A6"/>
                    </a:solidFill>
                  </a:tcPr>
                </a:tc>
                <a:tc>
                  <a:txBody>
                    <a:bodyPr/>
                    <a:lstStyle/>
                    <a:p>
                      <a:pPr algn="l" fontAlgn="ctr"/>
                      <a:r>
                        <a:rPr lang="en-US" sz="1200" b="1" i="0" u="none" strike="noStrike" dirty="0">
                          <a:solidFill>
                            <a:srgbClr val="000000"/>
                          </a:solidFill>
                          <a:effectLst/>
                          <a:latin typeface="Orgon Slab Medium" panose="02000603000000020004" pitchFamily="50" charset="0"/>
                        </a:rPr>
                        <a:t>Representing (selected by)</a:t>
                      </a:r>
                    </a:p>
                  </a:txBody>
                  <a:tcPr marL="7620" marR="7620" marT="7620" marB="0" anchor="ctr">
                    <a:lnL>
                      <a:noFill/>
                    </a:lnL>
                    <a:lnR>
                      <a:noFill/>
                    </a:lnR>
                    <a:lnT>
                      <a:noFill/>
                    </a:lnT>
                    <a:lnB>
                      <a:noFill/>
                    </a:lnB>
                    <a:solidFill>
                      <a:srgbClr val="B8E4A6"/>
                    </a:solidFill>
                  </a:tcPr>
                </a:tc>
                <a:extLst>
                  <a:ext uri="{0D108BD9-81ED-4DB2-BD59-A6C34878D82A}">
                    <a16:rowId xmlns:a16="http://schemas.microsoft.com/office/drawing/2014/main" val="2120701719"/>
                  </a:ext>
                </a:extLst>
              </a:tr>
              <a:tr h="293609">
                <a:tc>
                  <a:txBody>
                    <a:bodyPr/>
                    <a:lstStyle/>
                    <a:p>
                      <a:pPr algn="l" fontAlgn="ctr"/>
                      <a:r>
                        <a:rPr lang="en-US" sz="1200" b="0" i="0" u="none" strike="noStrike" dirty="0">
                          <a:solidFill>
                            <a:srgbClr val="000000"/>
                          </a:solidFill>
                          <a:effectLst/>
                          <a:latin typeface="Orgon Slab Medium" panose="02000603000000020004" pitchFamily="50" charset="0"/>
                        </a:rPr>
                        <a:t>Chen, </a:t>
                      </a:r>
                      <a:r>
                        <a:rPr lang="en-US" sz="1200" b="0" i="0" u="none" strike="noStrike" dirty="0" err="1">
                          <a:solidFill>
                            <a:srgbClr val="000000"/>
                          </a:solidFill>
                          <a:effectLst/>
                          <a:latin typeface="Orgon Slab Medium" panose="02000603000000020004" pitchFamily="50" charset="0"/>
                        </a:rPr>
                        <a:t>Hsin-liang</a:t>
                      </a:r>
                      <a:r>
                        <a:rPr lang="en-US" sz="1200" b="0" i="0" u="none" strike="noStrike" dirty="0">
                          <a:solidFill>
                            <a:srgbClr val="000000"/>
                          </a:solidFill>
                          <a:effectLst/>
                          <a:latin typeface="Orgon Slab Medium" panose="02000603000000020004" pitchFamily="50" charset="0"/>
                        </a:rPr>
                        <a:t> (Oliver)</a:t>
                      </a:r>
                    </a:p>
                  </a:txBody>
                  <a:tcPr marL="7620" marR="7620" marT="7620" marB="0" anchor="ctr">
                    <a:lnL>
                      <a:noFill/>
                    </a:lnL>
                    <a:lnR>
                      <a:noFill/>
                    </a:lnR>
                    <a:lnT>
                      <a:noFill/>
                    </a:lnT>
                    <a:lnB>
                      <a:noFill/>
                    </a:lnB>
                  </a:tcPr>
                </a:tc>
                <a:tc>
                  <a:txBody>
                    <a:bodyPr/>
                    <a:lstStyle/>
                    <a:p>
                      <a:pPr algn="l" fontAlgn="ctr"/>
                      <a:r>
                        <a:rPr lang="en-US" sz="1200" b="0" i="0" u="none" strike="noStrike" dirty="0">
                          <a:solidFill>
                            <a:srgbClr val="000000"/>
                          </a:solidFill>
                          <a:effectLst/>
                          <a:latin typeface="Orgon Slab Medium" panose="02000603000000020004" pitchFamily="50" charset="0"/>
                        </a:rPr>
                        <a:t>Library &amp; Learning Resources</a:t>
                      </a:r>
                    </a:p>
                  </a:txBody>
                  <a:tcPr marL="7620" marR="7620" marT="7620" marB="0" anchor="ctr">
                    <a:lnL>
                      <a:noFill/>
                    </a:lnL>
                    <a:lnR>
                      <a:noFill/>
                    </a:lnR>
                    <a:lnT>
                      <a:noFill/>
                    </a:lnT>
                    <a:lnB>
                      <a:noFill/>
                    </a:lnB>
                  </a:tcPr>
                </a:tc>
                <a:tc>
                  <a:txBody>
                    <a:bodyPr/>
                    <a:lstStyle/>
                    <a:p>
                      <a:pPr algn="l" fontAlgn="ctr"/>
                      <a:r>
                        <a:rPr lang="en-US" sz="1200" b="0" i="0" u="none" strike="noStrike" dirty="0">
                          <a:solidFill>
                            <a:srgbClr val="000000"/>
                          </a:solidFill>
                          <a:effectLst/>
                          <a:latin typeface="Orgon Slab Medium" panose="02000603000000020004" pitchFamily="50" charset="0"/>
                        </a:rPr>
                        <a:t>Administration (Chancellor)</a:t>
                      </a:r>
                    </a:p>
                  </a:txBody>
                  <a:tcPr marL="7620" marR="7620" marT="7620" marB="0" anchor="ctr">
                    <a:lnL>
                      <a:noFill/>
                    </a:lnL>
                    <a:lnR>
                      <a:noFill/>
                    </a:lnR>
                    <a:lnT>
                      <a:noFill/>
                    </a:lnT>
                    <a:lnB>
                      <a:noFill/>
                    </a:lnB>
                  </a:tcPr>
                </a:tc>
                <a:extLst>
                  <a:ext uri="{0D108BD9-81ED-4DB2-BD59-A6C34878D82A}">
                    <a16:rowId xmlns:a16="http://schemas.microsoft.com/office/drawing/2014/main" val="2028794279"/>
                  </a:ext>
                </a:extLst>
              </a:tr>
              <a:tr h="293609">
                <a:tc>
                  <a:txBody>
                    <a:bodyPr/>
                    <a:lstStyle/>
                    <a:p>
                      <a:pPr algn="l" fontAlgn="ctr"/>
                      <a:r>
                        <a:rPr lang="en-US" sz="1200" b="0" i="0" u="none" strike="noStrike" dirty="0">
                          <a:solidFill>
                            <a:srgbClr val="000000"/>
                          </a:solidFill>
                          <a:effectLst/>
                          <a:latin typeface="Orgon Slab Medium" panose="02000603000000020004" pitchFamily="50" charset="0"/>
                        </a:rPr>
                        <a:t>Porcel, Jorge</a:t>
                      </a:r>
                    </a:p>
                  </a:txBody>
                  <a:tcPr marL="7620" marR="7620" marT="7620" marB="0" anchor="ctr">
                    <a:lnL>
                      <a:noFill/>
                    </a:lnL>
                    <a:lnR>
                      <a:noFill/>
                    </a:lnR>
                    <a:lnT>
                      <a:noFill/>
                    </a:lnT>
                    <a:lnB>
                      <a:noFill/>
                    </a:lnB>
                  </a:tcPr>
                </a:tc>
                <a:tc>
                  <a:txBody>
                    <a:bodyPr/>
                    <a:lstStyle/>
                    <a:p>
                      <a:pPr algn="l" fontAlgn="ctr"/>
                      <a:r>
                        <a:rPr lang="en-US" sz="1200" b="0" i="0" u="none" strike="noStrike">
                          <a:solidFill>
                            <a:srgbClr val="000000"/>
                          </a:solidFill>
                          <a:effectLst/>
                          <a:latin typeface="Orgon Slab Medium" panose="02000603000000020004" pitchFamily="50" charset="0"/>
                        </a:rPr>
                        <a:t>Arts, Languages &amp; Philosophy</a:t>
                      </a:r>
                    </a:p>
                  </a:txBody>
                  <a:tcPr marL="7620" marR="7620" marT="7620" marB="0" anchor="ctr">
                    <a:lnL>
                      <a:noFill/>
                    </a:lnL>
                    <a:lnR>
                      <a:noFill/>
                    </a:lnR>
                    <a:lnT>
                      <a:noFill/>
                    </a:lnT>
                    <a:lnB>
                      <a:noFill/>
                    </a:lnB>
                  </a:tcPr>
                </a:tc>
                <a:tc>
                  <a:txBody>
                    <a:bodyPr/>
                    <a:lstStyle/>
                    <a:p>
                      <a:pPr algn="l" fontAlgn="ctr"/>
                      <a:r>
                        <a:rPr lang="en-US" sz="1200" b="0" i="0" u="none" strike="noStrike" dirty="0">
                          <a:solidFill>
                            <a:srgbClr val="000000"/>
                          </a:solidFill>
                          <a:effectLst/>
                          <a:latin typeface="Orgon Slab Medium" panose="02000603000000020004" pitchFamily="50" charset="0"/>
                        </a:rPr>
                        <a:t>Faculty (General Faculty)</a:t>
                      </a:r>
                    </a:p>
                  </a:txBody>
                  <a:tcPr marL="7620" marR="7620" marT="7620" marB="0" anchor="ctr">
                    <a:lnL>
                      <a:noFill/>
                    </a:lnL>
                    <a:lnR>
                      <a:noFill/>
                    </a:lnR>
                    <a:lnT>
                      <a:noFill/>
                    </a:lnT>
                    <a:lnB>
                      <a:noFill/>
                    </a:lnB>
                  </a:tcPr>
                </a:tc>
                <a:extLst>
                  <a:ext uri="{0D108BD9-81ED-4DB2-BD59-A6C34878D82A}">
                    <a16:rowId xmlns:a16="http://schemas.microsoft.com/office/drawing/2014/main" val="305969617"/>
                  </a:ext>
                </a:extLst>
              </a:tr>
              <a:tr h="293609">
                <a:tc>
                  <a:txBody>
                    <a:bodyPr/>
                    <a:lstStyle/>
                    <a:p>
                      <a:pPr algn="l" fontAlgn="ctr"/>
                      <a:r>
                        <a:rPr lang="en-US" sz="1200" b="0" i="0" u="none" strike="noStrike" dirty="0">
                          <a:solidFill>
                            <a:srgbClr val="000000"/>
                          </a:solidFill>
                          <a:effectLst/>
                          <a:latin typeface="Orgon Slab Medium" panose="02000603000000020004" pitchFamily="50" charset="0"/>
                        </a:rPr>
                        <a:t>Ludlow, Douglas</a:t>
                      </a:r>
                    </a:p>
                  </a:txBody>
                  <a:tcPr marL="7620" marR="7620" marT="7620" marB="0" anchor="ctr">
                    <a:lnL>
                      <a:noFill/>
                    </a:lnL>
                    <a:lnR>
                      <a:noFill/>
                    </a:lnR>
                    <a:lnT>
                      <a:noFill/>
                    </a:lnT>
                    <a:lnB>
                      <a:noFill/>
                    </a:lnB>
                  </a:tcPr>
                </a:tc>
                <a:tc>
                  <a:txBody>
                    <a:bodyPr/>
                    <a:lstStyle/>
                    <a:p>
                      <a:pPr algn="l" fontAlgn="ctr"/>
                      <a:r>
                        <a:rPr lang="en-US" sz="1200" b="0" i="0" u="none" strike="noStrike" dirty="0">
                          <a:solidFill>
                            <a:srgbClr val="000000"/>
                          </a:solidFill>
                          <a:effectLst/>
                          <a:latin typeface="Orgon Slab Medium" panose="02000603000000020004" pitchFamily="50" charset="0"/>
                        </a:rPr>
                        <a:t>Chemical &amp; Biochemical </a:t>
                      </a:r>
                      <a:r>
                        <a:rPr lang="en-US" sz="1200" b="0" i="0" u="none" strike="noStrike" smtClean="0">
                          <a:solidFill>
                            <a:srgbClr val="000000"/>
                          </a:solidFill>
                          <a:effectLst/>
                          <a:latin typeface="Orgon Slab Medium" panose="02000603000000020004" pitchFamily="50" charset="0"/>
                        </a:rPr>
                        <a:t>Engr</a:t>
                      </a:r>
                      <a:endParaRPr lang="en-US" sz="1200" b="0" i="0" u="none" strike="noStrike" dirty="0">
                        <a:solidFill>
                          <a:srgbClr val="000000"/>
                        </a:solidFill>
                        <a:effectLst/>
                        <a:latin typeface="Orgon Slab Medium" panose="02000603000000020004" pitchFamily="50" charset="0"/>
                      </a:endParaRPr>
                    </a:p>
                  </a:txBody>
                  <a:tcPr marL="7620" marR="7620" marT="7620" marB="0" anchor="ctr">
                    <a:lnL>
                      <a:noFill/>
                    </a:lnL>
                    <a:lnR>
                      <a:noFill/>
                    </a:lnR>
                    <a:lnT>
                      <a:noFill/>
                    </a:lnT>
                    <a:lnB>
                      <a:noFill/>
                    </a:lnB>
                  </a:tcPr>
                </a:tc>
                <a:tc>
                  <a:txBody>
                    <a:bodyPr/>
                    <a:lstStyle/>
                    <a:p>
                      <a:pPr algn="l" fontAlgn="ctr"/>
                      <a:r>
                        <a:rPr lang="en-US" sz="1200" b="0" i="0" u="none" strike="noStrike" dirty="0">
                          <a:solidFill>
                            <a:srgbClr val="000000"/>
                          </a:solidFill>
                          <a:effectLst/>
                          <a:latin typeface="Orgon Slab Medium" panose="02000603000000020004" pitchFamily="50" charset="0"/>
                        </a:rPr>
                        <a:t>Faculty (General Faculty)</a:t>
                      </a:r>
                    </a:p>
                  </a:txBody>
                  <a:tcPr marL="7620" marR="7620" marT="7620" marB="0" anchor="ctr">
                    <a:lnL>
                      <a:noFill/>
                    </a:lnL>
                    <a:lnR>
                      <a:noFill/>
                    </a:lnR>
                    <a:lnT>
                      <a:noFill/>
                    </a:lnT>
                    <a:lnB>
                      <a:noFill/>
                    </a:lnB>
                  </a:tcPr>
                </a:tc>
                <a:extLst>
                  <a:ext uri="{0D108BD9-81ED-4DB2-BD59-A6C34878D82A}">
                    <a16:rowId xmlns:a16="http://schemas.microsoft.com/office/drawing/2014/main" val="386090970"/>
                  </a:ext>
                </a:extLst>
              </a:tr>
              <a:tr h="293609">
                <a:tc>
                  <a:txBody>
                    <a:bodyPr/>
                    <a:lstStyle/>
                    <a:p>
                      <a:pPr algn="l" fontAlgn="ctr"/>
                      <a:r>
                        <a:rPr lang="en-US" sz="1200" b="0" i="0" u="none" strike="noStrike" dirty="0">
                          <a:solidFill>
                            <a:srgbClr val="000000"/>
                          </a:solidFill>
                          <a:effectLst/>
                          <a:latin typeface="Orgon Slab Medium" panose="02000603000000020004" pitchFamily="50" charset="0"/>
                        </a:rPr>
                        <a:t>Park, Eun Soo</a:t>
                      </a:r>
                    </a:p>
                  </a:txBody>
                  <a:tcPr marL="7620" marR="7620" marT="7620" marB="0" anchor="ctr">
                    <a:lnL>
                      <a:noFill/>
                    </a:lnL>
                    <a:lnR>
                      <a:noFill/>
                    </a:lnR>
                    <a:lnT>
                      <a:noFill/>
                    </a:lnT>
                    <a:lnB>
                      <a:noFill/>
                    </a:lnB>
                  </a:tcPr>
                </a:tc>
                <a:tc>
                  <a:txBody>
                    <a:bodyPr/>
                    <a:lstStyle/>
                    <a:p>
                      <a:pPr algn="l" fontAlgn="ctr"/>
                      <a:r>
                        <a:rPr lang="en-US" sz="1200" b="0" i="0" u="none" strike="noStrike" dirty="0">
                          <a:solidFill>
                            <a:srgbClr val="000000"/>
                          </a:solidFill>
                          <a:effectLst/>
                          <a:latin typeface="Orgon Slab Medium" panose="02000603000000020004" pitchFamily="50" charset="0"/>
                        </a:rPr>
                        <a:t>Economics</a:t>
                      </a:r>
                    </a:p>
                  </a:txBody>
                  <a:tcPr marL="7620" marR="7620" marT="7620" marB="0" anchor="ctr">
                    <a:lnL>
                      <a:noFill/>
                    </a:lnL>
                    <a:lnR>
                      <a:noFill/>
                    </a:lnR>
                    <a:lnT>
                      <a:noFill/>
                    </a:lnT>
                    <a:lnB>
                      <a:noFill/>
                    </a:lnB>
                  </a:tcPr>
                </a:tc>
                <a:tc>
                  <a:txBody>
                    <a:bodyPr/>
                    <a:lstStyle/>
                    <a:p>
                      <a:pPr algn="l" fontAlgn="ctr"/>
                      <a:r>
                        <a:rPr lang="en-US" sz="1200" b="0" i="0" u="none" strike="noStrike">
                          <a:solidFill>
                            <a:srgbClr val="000000"/>
                          </a:solidFill>
                          <a:effectLst/>
                          <a:latin typeface="Orgon Slab Medium" panose="02000603000000020004" pitchFamily="50" charset="0"/>
                        </a:rPr>
                        <a:t>Faculty (General Faculty)</a:t>
                      </a:r>
                    </a:p>
                  </a:txBody>
                  <a:tcPr marL="7620" marR="7620" marT="7620" marB="0" anchor="ctr">
                    <a:lnL>
                      <a:noFill/>
                    </a:lnL>
                    <a:lnR>
                      <a:noFill/>
                    </a:lnR>
                    <a:lnT>
                      <a:noFill/>
                    </a:lnT>
                    <a:lnB>
                      <a:noFill/>
                    </a:lnB>
                  </a:tcPr>
                </a:tc>
                <a:extLst>
                  <a:ext uri="{0D108BD9-81ED-4DB2-BD59-A6C34878D82A}">
                    <a16:rowId xmlns:a16="http://schemas.microsoft.com/office/drawing/2014/main" val="232338403"/>
                  </a:ext>
                </a:extLst>
              </a:tr>
              <a:tr h="293609">
                <a:tc>
                  <a:txBody>
                    <a:bodyPr/>
                    <a:lstStyle/>
                    <a:p>
                      <a:pPr algn="l" fontAlgn="ctr"/>
                      <a:r>
                        <a:rPr lang="en-US" sz="1200" b="0" i="0" u="none" strike="noStrike" dirty="0">
                          <a:solidFill>
                            <a:srgbClr val="000000"/>
                          </a:solidFill>
                          <a:effectLst/>
                          <a:latin typeface="Orgon Slab Medium" panose="02000603000000020004" pitchFamily="50" charset="0"/>
                        </a:rPr>
                        <a:t>Sedigh Sarvestani, Sahra - Chair</a:t>
                      </a:r>
                    </a:p>
                  </a:txBody>
                  <a:tcPr marL="7620" marR="7620" marT="7620" marB="0" anchor="ctr">
                    <a:lnL>
                      <a:noFill/>
                    </a:lnL>
                    <a:lnR>
                      <a:noFill/>
                    </a:lnR>
                    <a:lnT>
                      <a:noFill/>
                    </a:lnT>
                    <a:lnB>
                      <a:noFill/>
                    </a:lnB>
                  </a:tcPr>
                </a:tc>
                <a:tc>
                  <a:txBody>
                    <a:bodyPr/>
                    <a:lstStyle/>
                    <a:p>
                      <a:pPr algn="l" fontAlgn="ctr"/>
                      <a:r>
                        <a:rPr lang="en-US" sz="1200" b="0" i="0" u="none" strike="noStrike" dirty="0">
                          <a:solidFill>
                            <a:srgbClr val="000000"/>
                          </a:solidFill>
                          <a:effectLst/>
                          <a:latin typeface="Orgon Slab Medium" panose="02000603000000020004" pitchFamily="50" charset="0"/>
                        </a:rPr>
                        <a:t>Electrical &amp; Computer </a:t>
                      </a:r>
                      <a:r>
                        <a:rPr lang="en-US" sz="1200" b="0" i="0" u="none" strike="noStrike" dirty="0" err="1">
                          <a:solidFill>
                            <a:srgbClr val="000000"/>
                          </a:solidFill>
                          <a:effectLst/>
                          <a:latin typeface="Orgon Slab Medium" panose="02000603000000020004" pitchFamily="50" charset="0"/>
                        </a:rPr>
                        <a:t>Engr</a:t>
                      </a:r>
                      <a:endParaRPr lang="en-US" sz="1200" b="0" i="0" u="none" strike="noStrike" dirty="0">
                        <a:solidFill>
                          <a:srgbClr val="000000"/>
                        </a:solidFill>
                        <a:effectLst/>
                        <a:latin typeface="Orgon Slab Medium" panose="02000603000000020004" pitchFamily="50" charset="0"/>
                      </a:endParaRPr>
                    </a:p>
                  </a:txBody>
                  <a:tcPr marL="7620" marR="7620" marT="7620" marB="0" anchor="ctr">
                    <a:lnL>
                      <a:noFill/>
                    </a:lnL>
                    <a:lnR>
                      <a:noFill/>
                    </a:lnR>
                    <a:lnT>
                      <a:noFill/>
                    </a:lnT>
                    <a:lnB>
                      <a:noFill/>
                    </a:lnB>
                  </a:tcPr>
                </a:tc>
                <a:tc>
                  <a:txBody>
                    <a:bodyPr/>
                    <a:lstStyle/>
                    <a:p>
                      <a:pPr algn="l" fontAlgn="ctr"/>
                      <a:r>
                        <a:rPr lang="en-US" sz="1200" b="0" i="0" u="none" strike="noStrike" dirty="0">
                          <a:solidFill>
                            <a:srgbClr val="000000"/>
                          </a:solidFill>
                          <a:effectLst/>
                          <a:latin typeface="Orgon Slab Medium" panose="02000603000000020004" pitchFamily="50" charset="0"/>
                        </a:rPr>
                        <a:t>Faculty (General Faculty)</a:t>
                      </a:r>
                    </a:p>
                  </a:txBody>
                  <a:tcPr marL="7620" marR="7620" marT="7620" marB="0" anchor="ctr">
                    <a:lnL>
                      <a:noFill/>
                    </a:lnL>
                    <a:lnR>
                      <a:noFill/>
                    </a:lnR>
                    <a:lnT>
                      <a:noFill/>
                    </a:lnT>
                    <a:lnB>
                      <a:noFill/>
                    </a:lnB>
                  </a:tcPr>
                </a:tc>
                <a:extLst>
                  <a:ext uri="{0D108BD9-81ED-4DB2-BD59-A6C34878D82A}">
                    <a16:rowId xmlns:a16="http://schemas.microsoft.com/office/drawing/2014/main" val="1734272962"/>
                  </a:ext>
                </a:extLst>
              </a:tr>
              <a:tr h="293609">
                <a:tc>
                  <a:txBody>
                    <a:bodyPr/>
                    <a:lstStyle/>
                    <a:p>
                      <a:pPr algn="l" fontAlgn="ctr"/>
                      <a:r>
                        <a:rPr lang="en-US" sz="1200" b="0" i="0" u="none" strike="noStrike" dirty="0">
                          <a:solidFill>
                            <a:srgbClr val="000000"/>
                          </a:solidFill>
                          <a:effectLst/>
                          <a:latin typeface="Orgon Slab Medium" panose="02000603000000020004" pitchFamily="50" charset="0"/>
                        </a:rPr>
                        <a:t>Corns, Steve</a:t>
                      </a:r>
                    </a:p>
                  </a:txBody>
                  <a:tcPr marL="7620" marR="7620" marT="7620" marB="0" anchor="ctr">
                    <a:lnL>
                      <a:noFill/>
                    </a:lnL>
                    <a:lnR>
                      <a:noFill/>
                    </a:lnR>
                    <a:lnT>
                      <a:noFill/>
                    </a:lnT>
                    <a:lnB>
                      <a:noFill/>
                    </a:lnB>
                  </a:tcPr>
                </a:tc>
                <a:tc>
                  <a:txBody>
                    <a:bodyPr/>
                    <a:lstStyle/>
                    <a:p>
                      <a:pPr algn="l" fontAlgn="ctr"/>
                      <a:r>
                        <a:rPr lang="en-US" sz="1200" b="0" i="0" u="none" strike="noStrike" dirty="0">
                          <a:solidFill>
                            <a:srgbClr val="000000"/>
                          </a:solidFill>
                          <a:effectLst/>
                          <a:latin typeface="Orgon Slab Medium" panose="02000603000000020004" pitchFamily="50" charset="0"/>
                        </a:rPr>
                        <a:t>Engineering </a:t>
                      </a:r>
                      <a:r>
                        <a:rPr lang="en-US" sz="1200" b="0" i="0" u="none" strike="noStrike" dirty="0" err="1">
                          <a:solidFill>
                            <a:srgbClr val="000000"/>
                          </a:solidFill>
                          <a:effectLst/>
                          <a:latin typeface="Orgon Slab Medium" panose="02000603000000020004" pitchFamily="50" charset="0"/>
                        </a:rPr>
                        <a:t>Mgt</a:t>
                      </a:r>
                      <a:r>
                        <a:rPr lang="en-US" sz="1200" b="0" i="0" u="none" strike="noStrike" dirty="0">
                          <a:solidFill>
                            <a:srgbClr val="000000"/>
                          </a:solidFill>
                          <a:effectLst/>
                          <a:latin typeface="Orgon Slab Medium" panose="02000603000000020004" pitchFamily="50" charset="0"/>
                        </a:rPr>
                        <a:t> &amp; Systems </a:t>
                      </a:r>
                      <a:r>
                        <a:rPr lang="en-US" sz="1200" b="0" i="0" u="none" strike="noStrike" dirty="0" err="1">
                          <a:solidFill>
                            <a:srgbClr val="000000"/>
                          </a:solidFill>
                          <a:effectLst/>
                          <a:latin typeface="Orgon Slab Medium" panose="02000603000000020004" pitchFamily="50" charset="0"/>
                        </a:rPr>
                        <a:t>Engr</a:t>
                      </a:r>
                      <a:endParaRPr lang="en-US" sz="1200" b="0" i="0" u="none" strike="noStrike" dirty="0">
                        <a:solidFill>
                          <a:srgbClr val="000000"/>
                        </a:solidFill>
                        <a:effectLst/>
                        <a:latin typeface="Orgon Slab Medium" panose="02000603000000020004" pitchFamily="50" charset="0"/>
                      </a:endParaRPr>
                    </a:p>
                  </a:txBody>
                  <a:tcPr marL="7620" marR="7620" marT="7620" marB="0" anchor="ctr">
                    <a:lnL>
                      <a:noFill/>
                    </a:lnL>
                    <a:lnR>
                      <a:noFill/>
                    </a:lnR>
                    <a:lnT>
                      <a:noFill/>
                    </a:lnT>
                    <a:lnB>
                      <a:noFill/>
                    </a:lnB>
                  </a:tcPr>
                </a:tc>
                <a:tc>
                  <a:txBody>
                    <a:bodyPr/>
                    <a:lstStyle/>
                    <a:p>
                      <a:pPr algn="l" fontAlgn="ctr"/>
                      <a:r>
                        <a:rPr lang="en-US" sz="1200" b="0" i="0" u="none" strike="noStrike" dirty="0">
                          <a:solidFill>
                            <a:srgbClr val="000000"/>
                          </a:solidFill>
                          <a:effectLst/>
                          <a:latin typeface="Orgon Slab Medium" panose="02000603000000020004" pitchFamily="50" charset="0"/>
                        </a:rPr>
                        <a:t>Faculty (General Faculty)</a:t>
                      </a:r>
                    </a:p>
                  </a:txBody>
                  <a:tcPr marL="7620" marR="7620" marT="7620" marB="0" anchor="ctr">
                    <a:lnL>
                      <a:noFill/>
                    </a:lnL>
                    <a:lnR>
                      <a:noFill/>
                    </a:lnR>
                    <a:lnT>
                      <a:noFill/>
                    </a:lnT>
                    <a:lnB>
                      <a:noFill/>
                    </a:lnB>
                  </a:tcPr>
                </a:tc>
                <a:extLst>
                  <a:ext uri="{0D108BD9-81ED-4DB2-BD59-A6C34878D82A}">
                    <a16:rowId xmlns:a16="http://schemas.microsoft.com/office/drawing/2014/main" val="1646758321"/>
                  </a:ext>
                </a:extLst>
              </a:tr>
              <a:tr h="293609">
                <a:tc>
                  <a:txBody>
                    <a:bodyPr/>
                    <a:lstStyle/>
                    <a:p>
                      <a:pPr algn="l" fontAlgn="ctr"/>
                      <a:r>
                        <a:rPr lang="en-US" sz="1200" b="0" i="0" u="none" strike="noStrike" dirty="0" smtClean="0">
                          <a:solidFill>
                            <a:schemeClr val="accent4">
                              <a:lumMod val="10000"/>
                            </a:schemeClr>
                          </a:solidFill>
                          <a:effectLst/>
                          <a:latin typeface="Orgon Slab Medium" panose="02000603000000020004" pitchFamily="50" charset="0"/>
                        </a:rPr>
                        <a:t>Meeks,</a:t>
                      </a:r>
                      <a:r>
                        <a:rPr lang="en-US" sz="1200" b="0" i="0" u="none" strike="noStrike" baseline="0" dirty="0" smtClean="0">
                          <a:solidFill>
                            <a:schemeClr val="accent4">
                              <a:lumMod val="10000"/>
                            </a:schemeClr>
                          </a:solidFill>
                          <a:effectLst/>
                          <a:latin typeface="Orgon Slab Medium" panose="02000603000000020004" pitchFamily="50" charset="0"/>
                        </a:rPr>
                        <a:t> Howard</a:t>
                      </a:r>
                      <a:endParaRPr lang="en-US" sz="1200" b="0" i="0" u="none" strike="noStrike" dirty="0">
                        <a:solidFill>
                          <a:schemeClr val="accent4">
                            <a:lumMod val="10000"/>
                          </a:schemeClr>
                        </a:solidFill>
                        <a:effectLst/>
                        <a:latin typeface="Orgon Slab Medium" panose="02000603000000020004" pitchFamily="50" charset="0"/>
                      </a:endParaRPr>
                    </a:p>
                  </a:txBody>
                  <a:tcPr marL="7620" marR="7620" marT="7620" marB="0" anchor="ctr">
                    <a:lnL>
                      <a:noFill/>
                    </a:lnL>
                    <a:lnR>
                      <a:noFill/>
                    </a:lnR>
                    <a:lnT>
                      <a:noFill/>
                    </a:lnT>
                    <a:lnB>
                      <a:noFill/>
                    </a:lnB>
                  </a:tcPr>
                </a:tc>
                <a:tc>
                  <a:txBody>
                    <a:bodyPr/>
                    <a:lstStyle/>
                    <a:p>
                      <a:pPr algn="l" fontAlgn="ctr"/>
                      <a:r>
                        <a:rPr lang="en-US" sz="1200" b="0" i="0" u="none" strike="noStrike" dirty="0">
                          <a:solidFill>
                            <a:schemeClr val="accent4">
                              <a:lumMod val="10000"/>
                            </a:schemeClr>
                          </a:solidFill>
                          <a:effectLst/>
                          <a:latin typeface="Orgon Slab Medium" panose="02000603000000020004" pitchFamily="50" charset="0"/>
                        </a:rPr>
                        <a:t>Mechanical &amp; Aerospace </a:t>
                      </a:r>
                      <a:r>
                        <a:rPr lang="en-US" sz="1200" b="0" i="0" u="none" strike="noStrike" dirty="0" err="1" smtClean="0">
                          <a:solidFill>
                            <a:schemeClr val="accent4">
                              <a:lumMod val="10000"/>
                            </a:schemeClr>
                          </a:solidFill>
                          <a:effectLst/>
                          <a:latin typeface="Orgon Slab Medium" panose="02000603000000020004" pitchFamily="50" charset="0"/>
                        </a:rPr>
                        <a:t>Engr</a:t>
                      </a:r>
                      <a:endParaRPr lang="en-US" sz="1200" b="0" i="0" u="none" strike="noStrike" dirty="0">
                        <a:solidFill>
                          <a:schemeClr val="accent4">
                            <a:lumMod val="10000"/>
                          </a:schemeClr>
                        </a:solidFill>
                        <a:effectLst/>
                        <a:latin typeface="Orgon Slab Medium" panose="02000603000000020004" pitchFamily="50" charset="0"/>
                      </a:endParaRPr>
                    </a:p>
                  </a:txBody>
                  <a:tcPr marL="7620" marR="7620" marT="7620" marB="0" anchor="ctr">
                    <a:lnL>
                      <a:noFill/>
                    </a:lnL>
                    <a:lnR>
                      <a:noFill/>
                    </a:lnR>
                    <a:lnT>
                      <a:noFill/>
                    </a:lnT>
                    <a:lnB>
                      <a:noFill/>
                    </a:lnB>
                  </a:tcPr>
                </a:tc>
                <a:tc>
                  <a:txBody>
                    <a:bodyPr/>
                    <a:lstStyle/>
                    <a:p>
                      <a:pPr algn="l" fontAlgn="ctr"/>
                      <a:r>
                        <a:rPr lang="en-US" sz="1200" b="0" i="0" u="none" strike="noStrike" dirty="0">
                          <a:solidFill>
                            <a:schemeClr val="accent4">
                              <a:lumMod val="10000"/>
                            </a:schemeClr>
                          </a:solidFill>
                          <a:effectLst/>
                          <a:latin typeface="Orgon Slab Medium" panose="02000603000000020004" pitchFamily="50" charset="0"/>
                        </a:rPr>
                        <a:t>Faculty (General Faculty)</a:t>
                      </a:r>
                    </a:p>
                  </a:txBody>
                  <a:tcPr marL="7620" marR="7620" marT="7620" marB="0" anchor="ctr">
                    <a:lnL>
                      <a:noFill/>
                    </a:lnL>
                    <a:lnR>
                      <a:noFill/>
                    </a:lnR>
                    <a:lnT>
                      <a:noFill/>
                    </a:lnT>
                    <a:lnB>
                      <a:noFill/>
                    </a:lnB>
                  </a:tcPr>
                </a:tc>
                <a:extLst>
                  <a:ext uri="{0D108BD9-81ED-4DB2-BD59-A6C34878D82A}">
                    <a16:rowId xmlns:a16="http://schemas.microsoft.com/office/drawing/2014/main" val="2790487915"/>
                  </a:ext>
                </a:extLst>
              </a:tr>
              <a:tr h="293609">
                <a:tc>
                  <a:txBody>
                    <a:bodyPr/>
                    <a:lstStyle/>
                    <a:p>
                      <a:pPr algn="l" fontAlgn="ctr"/>
                      <a:r>
                        <a:rPr lang="en-US" sz="1200" b="0" i="0" u="none" strike="noStrike" dirty="0">
                          <a:solidFill>
                            <a:schemeClr val="accent4">
                              <a:lumMod val="10000"/>
                            </a:schemeClr>
                          </a:solidFill>
                          <a:effectLst/>
                          <a:latin typeface="Orgon Slab Medium" panose="02000603000000020004" pitchFamily="50" charset="0"/>
                        </a:rPr>
                        <a:t> </a:t>
                      </a:r>
                      <a:r>
                        <a:rPr lang="en-US" sz="1200" b="0" i="0" u="none" strike="noStrike" dirty="0" smtClean="0">
                          <a:solidFill>
                            <a:schemeClr val="accent4">
                              <a:lumMod val="10000"/>
                            </a:schemeClr>
                          </a:solidFill>
                          <a:effectLst/>
                          <a:latin typeface="Orgon Slab Medium" panose="02000603000000020004" pitchFamily="50" charset="0"/>
                        </a:rPr>
                        <a:t>Wong,</a:t>
                      </a:r>
                      <a:r>
                        <a:rPr lang="en-US" sz="1200" b="0" i="0" u="none" strike="noStrike" baseline="0" dirty="0" smtClean="0">
                          <a:solidFill>
                            <a:schemeClr val="accent4">
                              <a:lumMod val="10000"/>
                            </a:schemeClr>
                          </a:solidFill>
                          <a:effectLst/>
                          <a:latin typeface="Orgon Slab Medium" panose="02000603000000020004" pitchFamily="50" charset="0"/>
                        </a:rPr>
                        <a:t> Henry</a:t>
                      </a:r>
                      <a:endParaRPr lang="en-US" sz="1200" b="0" i="0" u="none" strike="noStrike" dirty="0">
                        <a:solidFill>
                          <a:schemeClr val="accent4">
                            <a:lumMod val="10000"/>
                          </a:schemeClr>
                        </a:solidFill>
                        <a:effectLst/>
                        <a:latin typeface="Orgon Slab Medium" panose="02000603000000020004" pitchFamily="50" charset="0"/>
                      </a:endParaRPr>
                    </a:p>
                  </a:txBody>
                  <a:tcPr marL="7620" marR="7620" marT="7620" marB="0" anchor="ctr">
                    <a:lnL>
                      <a:noFill/>
                    </a:lnL>
                    <a:lnR>
                      <a:noFill/>
                    </a:lnR>
                    <a:lnT>
                      <a:noFill/>
                    </a:lnT>
                    <a:lnB>
                      <a:noFill/>
                    </a:lnB>
                    <a:noFill/>
                  </a:tcPr>
                </a:tc>
                <a:tc>
                  <a:txBody>
                    <a:bodyPr/>
                    <a:lstStyle/>
                    <a:p>
                      <a:pPr algn="l" fontAlgn="ctr"/>
                      <a:r>
                        <a:rPr lang="en-US" sz="1200" b="0" i="0" u="none" strike="noStrike" dirty="0">
                          <a:solidFill>
                            <a:schemeClr val="accent4">
                              <a:lumMod val="10000"/>
                            </a:schemeClr>
                          </a:solidFill>
                          <a:effectLst/>
                          <a:latin typeface="Orgon Slab Medium" panose="02000603000000020004" pitchFamily="50" charset="0"/>
                        </a:rPr>
                        <a:t>Council of Graduate Students</a:t>
                      </a:r>
                    </a:p>
                  </a:txBody>
                  <a:tcPr marL="7620" marR="7620" marT="7620" marB="0" anchor="ctr">
                    <a:lnL>
                      <a:noFill/>
                    </a:lnL>
                    <a:lnR>
                      <a:noFill/>
                    </a:lnR>
                    <a:lnT>
                      <a:noFill/>
                    </a:lnT>
                    <a:lnB>
                      <a:noFill/>
                    </a:lnB>
                    <a:noFill/>
                  </a:tcPr>
                </a:tc>
                <a:tc>
                  <a:txBody>
                    <a:bodyPr/>
                    <a:lstStyle/>
                    <a:p>
                      <a:pPr algn="l" fontAlgn="ctr"/>
                      <a:r>
                        <a:rPr lang="en-US" sz="1200" b="0" i="0" u="none" strike="noStrike" dirty="0">
                          <a:solidFill>
                            <a:schemeClr val="accent4">
                              <a:lumMod val="10000"/>
                            </a:schemeClr>
                          </a:solidFill>
                          <a:effectLst/>
                          <a:latin typeface="Orgon Slab Medium" panose="02000603000000020004" pitchFamily="50" charset="0"/>
                        </a:rPr>
                        <a:t>Student (Council of Graduate Students)</a:t>
                      </a:r>
                    </a:p>
                  </a:txBody>
                  <a:tcPr marL="7620" marR="7620" marT="7620" marB="0" anchor="ctr">
                    <a:lnL>
                      <a:noFill/>
                    </a:lnL>
                    <a:lnR>
                      <a:noFill/>
                    </a:lnR>
                    <a:lnT>
                      <a:noFill/>
                    </a:lnT>
                    <a:lnB>
                      <a:noFill/>
                    </a:lnB>
                    <a:noFill/>
                  </a:tcPr>
                </a:tc>
                <a:extLst>
                  <a:ext uri="{0D108BD9-81ED-4DB2-BD59-A6C34878D82A}">
                    <a16:rowId xmlns:a16="http://schemas.microsoft.com/office/drawing/2014/main" val="2903226327"/>
                  </a:ext>
                </a:extLst>
              </a:tr>
              <a:tr h="293609">
                <a:tc>
                  <a:txBody>
                    <a:bodyPr/>
                    <a:lstStyle/>
                    <a:p>
                      <a:pPr algn="l" fontAlgn="ctr"/>
                      <a:r>
                        <a:rPr lang="en-US" sz="1200" b="0" i="0" u="none" strike="noStrike" dirty="0" err="1" smtClean="0">
                          <a:solidFill>
                            <a:schemeClr val="accent4">
                              <a:lumMod val="10000"/>
                            </a:schemeClr>
                          </a:solidFill>
                          <a:effectLst/>
                          <a:latin typeface="Orgon Slab Medium" panose="02000603000000020004" pitchFamily="50" charset="0"/>
                        </a:rPr>
                        <a:t>Biernacki</a:t>
                      </a:r>
                      <a:r>
                        <a:rPr lang="en-US" sz="1200" b="0" i="0" u="none" strike="noStrike" dirty="0" smtClean="0">
                          <a:solidFill>
                            <a:schemeClr val="accent4">
                              <a:lumMod val="10000"/>
                            </a:schemeClr>
                          </a:solidFill>
                          <a:effectLst/>
                          <a:latin typeface="Orgon Slab Medium" panose="02000603000000020004" pitchFamily="50" charset="0"/>
                        </a:rPr>
                        <a:t>, Katherine</a:t>
                      </a:r>
                      <a:endParaRPr lang="en-US" sz="1200" b="0" i="0" u="none" strike="noStrike" dirty="0">
                        <a:solidFill>
                          <a:schemeClr val="accent4">
                            <a:lumMod val="10000"/>
                          </a:schemeClr>
                        </a:solidFill>
                        <a:effectLst/>
                        <a:latin typeface="Orgon Slab Medium" panose="02000603000000020004" pitchFamily="50" charset="0"/>
                      </a:endParaRPr>
                    </a:p>
                  </a:txBody>
                  <a:tcPr marL="7620" marR="7620" marT="7620" marB="0" anchor="ctr">
                    <a:lnL>
                      <a:noFill/>
                    </a:lnL>
                    <a:lnR>
                      <a:noFill/>
                    </a:lnR>
                    <a:lnT>
                      <a:noFill/>
                    </a:lnT>
                    <a:lnB>
                      <a:noFill/>
                    </a:lnB>
                  </a:tcPr>
                </a:tc>
                <a:tc>
                  <a:txBody>
                    <a:bodyPr/>
                    <a:lstStyle/>
                    <a:p>
                      <a:pPr algn="l" fontAlgn="ctr"/>
                      <a:r>
                        <a:rPr lang="en-US" sz="1200" b="0" i="0" u="none" strike="noStrike" dirty="0">
                          <a:solidFill>
                            <a:schemeClr val="accent4">
                              <a:lumMod val="10000"/>
                            </a:schemeClr>
                          </a:solidFill>
                          <a:effectLst/>
                          <a:latin typeface="Orgon Slab Medium" panose="02000603000000020004" pitchFamily="50" charset="0"/>
                        </a:rPr>
                        <a:t>Student Council</a:t>
                      </a:r>
                    </a:p>
                  </a:txBody>
                  <a:tcPr marL="7620" marR="7620" marT="7620" marB="0" anchor="ctr">
                    <a:lnL>
                      <a:noFill/>
                    </a:lnL>
                    <a:lnR>
                      <a:noFill/>
                    </a:lnR>
                    <a:lnT>
                      <a:noFill/>
                    </a:lnT>
                    <a:lnB>
                      <a:noFill/>
                    </a:lnB>
                  </a:tcPr>
                </a:tc>
                <a:tc>
                  <a:txBody>
                    <a:bodyPr/>
                    <a:lstStyle/>
                    <a:p>
                      <a:pPr algn="l" fontAlgn="ctr"/>
                      <a:r>
                        <a:rPr lang="en-US" sz="1200" b="0" i="0" u="none" strike="noStrike" dirty="0">
                          <a:solidFill>
                            <a:schemeClr val="accent4">
                              <a:lumMod val="10000"/>
                            </a:schemeClr>
                          </a:solidFill>
                          <a:effectLst/>
                          <a:latin typeface="Orgon Slab Medium" panose="02000603000000020004" pitchFamily="50" charset="0"/>
                        </a:rPr>
                        <a:t>Student (Student Council) </a:t>
                      </a:r>
                    </a:p>
                  </a:txBody>
                  <a:tcPr marL="7620" marR="7620" marT="7620" marB="0" anchor="ctr">
                    <a:lnL>
                      <a:noFill/>
                    </a:lnL>
                    <a:lnR>
                      <a:noFill/>
                    </a:lnR>
                    <a:lnT>
                      <a:noFill/>
                    </a:lnT>
                    <a:lnB>
                      <a:noFill/>
                    </a:lnB>
                  </a:tcPr>
                </a:tc>
                <a:extLst>
                  <a:ext uri="{0D108BD9-81ED-4DB2-BD59-A6C34878D82A}">
                    <a16:rowId xmlns:a16="http://schemas.microsoft.com/office/drawing/2014/main" val="1036789374"/>
                  </a:ext>
                </a:extLst>
              </a:tr>
              <a:tr h="293609">
                <a:tc>
                  <a:txBody>
                    <a:bodyPr/>
                    <a:lstStyle/>
                    <a:p>
                      <a:pPr algn="l" fontAlgn="ctr"/>
                      <a:r>
                        <a:rPr lang="en-US" sz="1200" b="0" i="0" u="none" strike="noStrike" dirty="0" err="1" smtClean="0">
                          <a:solidFill>
                            <a:schemeClr val="accent4">
                              <a:lumMod val="10000"/>
                            </a:schemeClr>
                          </a:solidFill>
                          <a:effectLst/>
                          <a:latin typeface="Orgon Slab Medium" panose="02000603000000020004" pitchFamily="50" charset="0"/>
                        </a:rPr>
                        <a:t>Bryski</a:t>
                      </a:r>
                      <a:r>
                        <a:rPr lang="en-US" sz="1200" b="0" i="0" u="none" strike="noStrike" dirty="0" smtClean="0">
                          <a:solidFill>
                            <a:schemeClr val="accent4">
                              <a:lumMod val="10000"/>
                            </a:schemeClr>
                          </a:solidFill>
                          <a:effectLst/>
                          <a:latin typeface="Orgon Slab Medium" panose="02000603000000020004" pitchFamily="50" charset="0"/>
                        </a:rPr>
                        <a:t>, Adam</a:t>
                      </a:r>
                      <a:endParaRPr lang="en-US" sz="1200" b="0" i="0" u="none" strike="noStrike" dirty="0">
                        <a:solidFill>
                          <a:schemeClr val="accent4">
                            <a:lumMod val="10000"/>
                          </a:schemeClr>
                        </a:solidFill>
                        <a:effectLst/>
                        <a:latin typeface="Orgon Slab Medium" panose="02000603000000020004" pitchFamily="50" charset="0"/>
                      </a:endParaRPr>
                    </a:p>
                  </a:txBody>
                  <a:tcPr marL="7620" marR="7620" marT="7620" marB="0" anchor="ctr">
                    <a:lnL>
                      <a:noFill/>
                    </a:lnL>
                    <a:lnR>
                      <a:noFill/>
                    </a:lnR>
                    <a:lnT>
                      <a:noFill/>
                    </a:lnT>
                    <a:lnB>
                      <a:noFill/>
                    </a:lnB>
                  </a:tcPr>
                </a:tc>
                <a:tc>
                  <a:txBody>
                    <a:bodyPr/>
                    <a:lstStyle/>
                    <a:p>
                      <a:pPr algn="l" fontAlgn="ctr"/>
                      <a:r>
                        <a:rPr lang="en-US" sz="1200" b="0" i="0" u="none" strike="noStrike" dirty="0">
                          <a:solidFill>
                            <a:schemeClr val="accent4">
                              <a:lumMod val="10000"/>
                            </a:schemeClr>
                          </a:solidFill>
                          <a:effectLst/>
                          <a:latin typeface="Orgon Slab Medium" panose="02000603000000020004" pitchFamily="50" charset="0"/>
                        </a:rPr>
                        <a:t>Student Council</a:t>
                      </a:r>
                    </a:p>
                  </a:txBody>
                  <a:tcPr marL="7620" marR="7620" marT="7620" marB="0" anchor="ctr">
                    <a:lnL>
                      <a:noFill/>
                    </a:lnL>
                    <a:lnR>
                      <a:noFill/>
                    </a:lnR>
                    <a:lnT>
                      <a:noFill/>
                    </a:lnT>
                    <a:lnB>
                      <a:noFill/>
                    </a:lnB>
                  </a:tcPr>
                </a:tc>
                <a:tc>
                  <a:txBody>
                    <a:bodyPr/>
                    <a:lstStyle/>
                    <a:p>
                      <a:pPr algn="l" fontAlgn="ctr"/>
                      <a:r>
                        <a:rPr lang="en-US" sz="1200" b="0" i="0" u="none" strike="noStrike" dirty="0">
                          <a:solidFill>
                            <a:schemeClr val="accent4">
                              <a:lumMod val="10000"/>
                            </a:schemeClr>
                          </a:solidFill>
                          <a:effectLst/>
                          <a:latin typeface="Orgon Slab Medium" panose="02000603000000020004" pitchFamily="50" charset="0"/>
                        </a:rPr>
                        <a:t>Student (Student Council) </a:t>
                      </a:r>
                    </a:p>
                  </a:txBody>
                  <a:tcPr marL="7620" marR="7620" marT="7620" marB="0" anchor="ctr">
                    <a:lnL>
                      <a:noFill/>
                    </a:lnL>
                    <a:lnR>
                      <a:noFill/>
                    </a:lnR>
                    <a:lnT>
                      <a:noFill/>
                    </a:lnT>
                    <a:lnB>
                      <a:noFill/>
                    </a:lnB>
                  </a:tcPr>
                </a:tc>
                <a:extLst>
                  <a:ext uri="{0D108BD9-81ED-4DB2-BD59-A6C34878D82A}">
                    <a16:rowId xmlns:a16="http://schemas.microsoft.com/office/drawing/2014/main" val="2488390565"/>
                  </a:ext>
                </a:extLst>
              </a:tr>
              <a:tr h="293609">
                <a:tc>
                  <a:txBody>
                    <a:bodyPr/>
                    <a:lstStyle/>
                    <a:p>
                      <a:pPr algn="l" fontAlgn="ctr"/>
                      <a:r>
                        <a:rPr lang="en-US" sz="1200" b="0" i="0" u="none" strike="noStrike" dirty="0" smtClean="0">
                          <a:solidFill>
                            <a:schemeClr val="accent4">
                              <a:lumMod val="10000"/>
                            </a:schemeClr>
                          </a:solidFill>
                          <a:effectLst/>
                          <a:latin typeface="Orgon Slab Medium" panose="02000603000000020004" pitchFamily="50" charset="0"/>
                        </a:rPr>
                        <a:t>Boles, Jessica</a:t>
                      </a:r>
                      <a:endParaRPr lang="en-US" sz="1200" b="0" i="0" u="none" strike="noStrike" dirty="0">
                        <a:solidFill>
                          <a:schemeClr val="accent4">
                            <a:lumMod val="10000"/>
                          </a:schemeClr>
                        </a:solidFill>
                        <a:effectLst/>
                        <a:latin typeface="Orgon Slab Medium" panose="02000603000000020004" pitchFamily="50" charset="0"/>
                      </a:endParaRPr>
                    </a:p>
                  </a:txBody>
                  <a:tcPr marL="7620" marR="7620" marT="7620" marB="0" anchor="ctr">
                    <a:lnL>
                      <a:noFill/>
                    </a:lnL>
                    <a:lnR>
                      <a:noFill/>
                    </a:lnR>
                    <a:lnT>
                      <a:noFill/>
                    </a:lnT>
                    <a:lnB>
                      <a:noFill/>
                    </a:lnB>
                    <a:noFill/>
                  </a:tcPr>
                </a:tc>
                <a:tc>
                  <a:txBody>
                    <a:bodyPr/>
                    <a:lstStyle/>
                    <a:p>
                      <a:pPr algn="l" fontAlgn="ctr"/>
                      <a:r>
                        <a:rPr lang="en-US" sz="1200" b="0" i="0" u="none" strike="noStrike" dirty="0">
                          <a:solidFill>
                            <a:schemeClr val="accent4">
                              <a:lumMod val="10000"/>
                            </a:schemeClr>
                          </a:solidFill>
                          <a:effectLst/>
                          <a:latin typeface="Orgon Slab Medium" panose="02000603000000020004" pitchFamily="50" charset="0"/>
                        </a:rPr>
                        <a:t>Student Council</a:t>
                      </a:r>
                    </a:p>
                  </a:txBody>
                  <a:tcPr marL="7620" marR="7620" marT="7620" marB="0" anchor="ctr">
                    <a:lnL>
                      <a:noFill/>
                    </a:lnL>
                    <a:lnR>
                      <a:noFill/>
                    </a:lnR>
                    <a:lnT>
                      <a:noFill/>
                    </a:lnT>
                    <a:lnB>
                      <a:noFill/>
                    </a:lnB>
                    <a:noFill/>
                  </a:tcPr>
                </a:tc>
                <a:tc>
                  <a:txBody>
                    <a:bodyPr/>
                    <a:lstStyle/>
                    <a:p>
                      <a:pPr algn="l" fontAlgn="ctr"/>
                      <a:r>
                        <a:rPr lang="en-US" sz="1200" b="0" i="0" u="none" strike="noStrike" dirty="0">
                          <a:solidFill>
                            <a:schemeClr val="accent4">
                              <a:lumMod val="10000"/>
                            </a:schemeClr>
                          </a:solidFill>
                          <a:effectLst/>
                          <a:latin typeface="Orgon Slab Medium" panose="02000603000000020004" pitchFamily="50" charset="0"/>
                        </a:rPr>
                        <a:t>Student (Student Council) </a:t>
                      </a:r>
                    </a:p>
                  </a:txBody>
                  <a:tcPr marL="7620" marR="7620" marT="7620" marB="0" anchor="ctr">
                    <a:lnL>
                      <a:noFill/>
                    </a:lnL>
                    <a:lnR>
                      <a:noFill/>
                    </a:lnR>
                    <a:lnT>
                      <a:noFill/>
                    </a:lnT>
                    <a:lnB>
                      <a:noFill/>
                    </a:lnB>
                    <a:noFill/>
                  </a:tcPr>
                </a:tc>
                <a:extLst>
                  <a:ext uri="{0D108BD9-81ED-4DB2-BD59-A6C34878D82A}">
                    <a16:rowId xmlns:a16="http://schemas.microsoft.com/office/drawing/2014/main" val="3192703070"/>
                  </a:ext>
                </a:extLst>
              </a:tr>
            </a:tbl>
          </a:graphicData>
        </a:graphic>
      </p:graphicFrame>
    </p:spTree>
    <p:extLst>
      <p:ext uri="{BB962C8B-B14F-4D97-AF65-F5344CB8AC3E}">
        <p14:creationId xmlns:p14="http://schemas.microsoft.com/office/powerpoint/2010/main" val="414742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381108"/>
            <a:ext cx="8184662" cy="4065412"/>
          </a:xfrm>
        </p:spPr>
        <p:txBody>
          <a:bodyPr/>
          <a:lstStyle/>
          <a:p>
            <a:pPr marL="0" indent="0">
              <a:buNone/>
            </a:pPr>
            <a:r>
              <a:rPr lang="en-US" sz="2000" dirty="0">
                <a:solidFill>
                  <a:schemeClr val="accent4">
                    <a:lumMod val="10000"/>
                  </a:schemeClr>
                </a:solidFill>
                <a:latin typeface="Orgon Slab Medium" panose="02000603000000020004" pitchFamily="50" charset="0"/>
              </a:rPr>
              <a:t>The Public Occasions Committee moves </a:t>
            </a:r>
            <a:r>
              <a:rPr lang="en-US" sz="2000" dirty="0">
                <a:solidFill>
                  <a:schemeClr val="accent4">
                    <a:lumMod val="10000"/>
                  </a:schemeClr>
                </a:solidFill>
                <a:latin typeface="Orgon Slab Medium" panose="02000603000000020004" pitchFamily="50" charset="0"/>
              </a:rPr>
              <a:t>that </a:t>
            </a:r>
            <a:r>
              <a:rPr lang="en-US" sz="2000" dirty="0">
                <a:solidFill>
                  <a:schemeClr val="accent4">
                    <a:lumMod val="10000"/>
                  </a:schemeClr>
                </a:solidFill>
                <a:latin typeface="Orgon Slab Medium" panose="02000603000000020004" pitchFamily="50" charset="0"/>
              </a:rPr>
              <a:t>the following </a:t>
            </a:r>
            <a:r>
              <a:rPr lang="en-US" sz="2000" dirty="0" smtClean="0">
                <a:solidFill>
                  <a:schemeClr val="accent4">
                    <a:lumMod val="10000"/>
                  </a:schemeClr>
                </a:solidFill>
                <a:latin typeface="Orgon Slab Medium" panose="02000603000000020004" pitchFamily="50" charset="0"/>
              </a:rPr>
              <a:t>be </a:t>
            </a:r>
            <a:r>
              <a:rPr lang="en-US" sz="2000" dirty="0">
                <a:solidFill>
                  <a:schemeClr val="accent4">
                    <a:lumMod val="10000"/>
                  </a:schemeClr>
                </a:solidFill>
                <a:latin typeface="Orgon Slab Medium" panose="02000603000000020004" pitchFamily="50" charset="0"/>
              </a:rPr>
              <a:t>adopted as </a:t>
            </a:r>
            <a:r>
              <a:rPr lang="en-US" sz="2000" dirty="0" smtClean="0">
                <a:solidFill>
                  <a:schemeClr val="accent4">
                    <a:lumMod val="10000"/>
                  </a:schemeClr>
                </a:solidFill>
                <a:latin typeface="Orgon Slab Medium" panose="02000603000000020004" pitchFamily="50" charset="0"/>
              </a:rPr>
              <a:t>Public Occasions dates for the 2020-2021 academic year.</a:t>
            </a:r>
          </a:p>
          <a:p>
            <a:pPr marL="0" indent="0">
              <a:buNone/>
            </a:pPr>
            <a:endParaRPr lang="en-US" sz="2000" dirty="0">
              <a:solidFill>
                <a:schemeClr val="accent4">
                  <a:lumMod val="10000"/>
                </a:schemeClr>
              </a:solidFill>
              <a:latin typeface="Orgon Slab Medium" panose="02000603000000020004" pitchFamily="50" charset="0"/>
            </a:endParaRPr>
          </a:p>
          <a:p>
            <a:pPr marL="0" indent="0">
              <a:buNone/>
            </a:pPr>
            <a:r>
              <a:rPr lang="en-US" sz="2000" dirty="0">
                <a:solidFill>
                  <a:schemeClr val="accent4">
                    <a:lumMod val="10000"/>
                  </a:schemeClr>
                </a:solidFill>
                <a:latin typeface="Orgon Slab Medium" panose="02000603000000020004" pitchFamily="50" charset="0"/>
              </a:rPr>
              <a:t>Open </a:t>
            </a:r>
            <a:r>
              <a:rPr lang="en-US" sz="2000" dirty="0" smtClean="0">
                <a:solidFill>
                  <a:schemeClr val="accent4">
                    <a:lumMod val="10000"/>
                  </a:schemeClr>
                </a:solidFill>
                <a:latin typeface="Orgon Slab Medium" panose="02000603000000020004" pitchFamily="50" charset="0"/>
              </a:rPr>
              <a:t>House			Saturday</a:t>
            </a:r>
            <a:r>
              <a:rPr lang="en-US" sz="2000" dirty="0">
                <a:solidFill>
                  <a:schemeClr val="accent4">
                    <a:lumMod val="10000"/>
                  </a:schemeClr>
                </a:solidFill>
                <a:latin typeface="Orgon Slab Medium" panose="02000603000000020004" pitchFamily="50" charset="0"/>
              </a:rPr>
              <a:t>, October 10, </a:t>
            </a:r>
            <a:r>
              <a:rPr lang="en-US" sz="2000" dirty="0" smtClean="0">
                <a:solidFill>
                  <a:schemeClr val="accent4">
                    <a:lumMod val="10000"/>
                  </a:schemeClr>
                </a:solidFill>
                <a:latin typeface="Orgon Slab Medium" panose="02000603000000020004" pitchFamily="50" charset="0"/>
              </a:rPr>
              <a:t>2020 </a:t>
            </a:r>
            <a:endParaRPr lang="en-US" sz="2000" dirty="0">
              <a:solidFill>
                <a:schemeClr val="accent4">
                  <a:lumMod val="10000"/>
                </a:schemeClr>
              </a:solidFill>
              <a:latin typeface="Orgon Slab Medium" panose="02000603000000020004" pitchFamily="50" charset="0"/>
            </a:endParaRPr>
          </a:p>
          <a:p>
            <a:pPr marL="0" indent="0">
              <a:buNone/>
            </a:pPr>
            <a:r>
              <a:rPr lang="en-US" sz="2000" dirty="0" smtClean="0">
                <a:solidFill>
                  <a:schemeClr val="accent4">
                    <a:lumMod val="10000"/>
                  </a:schemeClr>
                </a:solidFill>
                <a:latin typeface="Orgon Slab Medium" panose="02000603000000020004" pitchFamily="50" charset="0"/>
              </a:rPr>
              <a:t>Homecoming 2020		Friday-Saturday</a:t>
            </a:r>
            <a:r>
              <a:rPr lang="en-US" sz="2000" dirty="0">
                <a:solidFill>
                  <a:schemeClr val="accent4">
                    <a:lumMod val="10000"/>
                  </a:schemeClr>
                </a:solidFill>
                <a:latin typeface="Orgon Slab Medium" panose="02000603000000020004" pitchFamily="50" charset="0"/>
              </a:rPr>
              <a:t>, October 16-17, </a:t>
            </a:r>
            <a:r>
              <a:rPr lang="en-US" sz="2000" dirty="0" smtClean="0">
                <a:solidFill>
                  <a:schemeClr val="accent4">
                    <a:lumMod val="10000"/>
                  </a:schemeClr>
                </a:solidFill>
                <a:latin typeface="Orgon Slab Medium" panose="02000603000000020004" pitchFamily="50" charset="0"/>
              </a:rPr>
              <a:t>2020</a:t>
            </a:r>
            <a:endParaRPr lang="en-US" sz="2000" dirty="0">
              <a:solidFill>
                <a:schemeClr val="accent4">
                  <a:lumMod val="10000"/>
                </a:schemeClr>
              </a:solidFill>
              <a:latin typeface="Orgon Slab Medium" panose="02000603000000020004" pitchFamily="50" charset="0"/>
            </a:endParaRPr>
          </a:p>
          <a:p>
            <a:pPr marL="0" indent="0">
              <a:buNone/>
            </a:pPr>
            <a:r>
              <a:rPr lang="en-US" sz="2000" dirty="0" smtClean="0">
                <a:solidFill>
                  <a:srgbClr val="FF0000"/>
                </a:solidFill>
                <a:latin typeface="Orgon Slab Medium" panose="02000603000000020004" pitchFamily="50" charset="0"/>
              </a:rPr>
              <a:t>Open House			Saturday</a:t>
            </a:r>
            <a:r>
              <a:rPr lang="en-US" sz="2000" dirty="0">
                <a:solidFill>
                  <a:srgbClr val="FF0000"/>
                </a:solidFill>
                <a:latin typeface="Orgon Slab Medium" panose="02000603000000020004" pitchFamily="50" charset="0"/>
              </a:rPr>
              <a:t>, October 24, </a:t>
            </a:r>
            <a:r>
              <a:rPr lang="en-US" sz="2000" dirty="0" smtClean="0">
                <a:solidFill>
                  <a:srgbClr val="FF0000"/>
                </a:solidFill>
                <a:latin typeface="Orgon Slab Medium" panose="02000603000000020004" pitchFamily="50" charset="0"/>
              </a:rPr>
              <a:t>2020 (addition)</a:t>
            </a:r>
            <a:endParaRPr lang="en-US" sz="2000" dirty="0">
              <a:solidFill>
                <a:srgbClr val="FF0000"/>
              </a:solidFill>
              <a:latin typeface="Orgon Slab Medium" panose="02000603000000020004" pitchFamily="50" charset="0"/>
            </a:endParaRPr>
          </a:p>
          <a:p>
            <a:pPr marL="0" indent="0">
              <a:buNone/>
            </a:pPr>
            <a:r>
              <a:rPr lang="en-US" sz="2000" dirty="0" smtClean="0">
                <a:solidFill>
                  <a:schemeClr val="accent4">
                    <a:lumMod val="10000"/>
                  </a:schemeClr>
                </a:solidFill>
                <a:latin typeface="Orgon Slab Medium" panose="02000603000000020004" pitchFamily="50" charset="0"/>
              </a:rPr>
              <a:t>Open House			Saturday</a:t>
            </a:r>
            <a:r>
              <a:rPr lang="en-US" sz="2000" dirty="0">
                <a:solidFill>
                  <a:schemeClr val="accent4">
                    <a:lumMod val="10000"/>
                  </a:schemeClr>
                </a:solidFill>
                <a:latin typeface="Orgon Slab Medium" panose="02000603000000020004" pitchFamily="50" charset="0"/>
              </a:rPr>
              <a:t>, November 7, 2020</a:t>
            </a:r>
          </a:p>
          <a:p>
            <a:pPr marL="0" indent="0">
              <a:buNone/>
            </a:pPr>
            <a:r>
              <a:rPr lang="en-US" sz="2000" dirty="0" smtClean="0">
                <a:solidFill>
                  <a:schemeClr val="accent4">
                    <a:lumMod val="10000"/>
                  </a:schemeClr>
                </a:solidFill>
                <a:latin typeface="Orgon Slab Medium" panose="02000603000000020004" pitchFamily="50" charset="0"/>
              </a:rPr>
              <a:t>Open House			Monday</a:t>
            </a:r>
            <a:r>
              <a:rPr lang="en-US" sz="2000" dirty="0">
                <a:solidFill>
                  <a:schemeClr val="accent4">
                    <a:lumMod val="10000"/>
                  </a:schemeClr>
                </a:solidFill>
                <a:latin typeface="Orgon Slab Medium" panose="02000603000000020004" pitchFamily="50" charset="0"/>
              </a:rPr>
              <a:t>, February 15, 2021</a:t>
            </a:r>
          </a:p>
          <a:p>
            <a:pPr marL="0" indent="0">
              <a:buNone/>
            </a:pPr>
            <a:r>
              <a:rPr lang="en-US" sz="2000" dirty="0" smtClean="0">
                <a:solidFill>
                  <a:schemeClr val="accent4">
                    <a:lumMod val="10000"/>
                  </a:schemeClr>
                </a:solidFill>
                <a:latin typeface="Orgon Slab Medium" panose="02000603000000020004" pitchFamily="50" charset="0"/>
              </a:rPr>
              <a:t>Open House			Friday</a:t>
            </a:r>
            <a:r>
              <a:rPr lang="en-US" sz="2000" dirty="0">
                <a:solidFill>
                  <a:schemeClr val="accent4">
                    <a:lumMod val="10000"/>
                  </a:schemeClr>
                </a:solidFill>
                <a:latin typeface="Orgon Slab Medium" panose="02000603000000020004" pitchFamily="50" charset="0"/>
              </a:rPr>
              <a:t>, April 2, 2021</a:t>
            </a:r>
          </a:p>
          <a:p>
            <a:pPr marL="0" indent="0">
              <a:buNone/>
            </a:pPr>
            <a:endParaRPr lang="en-US" sz="2000" dirty="0" smtClean="0">
              <a:solidFill>
                <a:schemeClr val="accent4">
                  <a:lumMod val="10000"/>
                </a:schemeClr>
              </a:solidFill>
              <a:latin typeface="Orgon Slab Medium" panose="02000603000000020004" pitchFamily="50" charset="0"/>
            </a:endParaRPr>
          </a:p>
          <a:p>
            <a:pPr marL="0" indent="0">
              <a:buNone/>
            </a:pPr>
            <a:endParaRPr lang="en-US" sz="2000" dirty="0">
              <a:solidFill>
                <a:schemeClr val="accent4">
                  <a:lumMod val="10000"/>
                </a:schemeClr>
              </a:solidFill>
              <a:latin typeface="Orgon Slab Medium" panose="02000603000000020004" pitchFamily="50" charset="0"/>
            </a:endParaRPr>
          </a:p>
          <a:p>
            <a:pPr marL="0" indent="0">
              <a:buNone/>
            </a:pPr>
            <a:endParaRPr lang="en-US" sz="2000" dirty="0">
              <a:solidFill>
                <a:schemeClr val="accent4">
                  <a:lumMod val="10000"/>
                </a:schemeClr>
              </a:solidFill>
              <a:latin typeface="Orgon Slab Medium" panose="02000603000000020004" pitchFamily="50" charset="0"/>
            </a:endParaRPr>
          </a:p>
        </p:txBody>
      </p:sp>
      <p:sp>
        <p:nvSpPr>
          <p:cNvPr id="3" name="Text Placeholder 2"/>
          <p:cNvSpPr>
            <a:spLocks noGrp="1"/>
          </p:cNvSpPr>
          <p:nvPr>
            <p:ph type="body" sz="quarter" idx="13"/>
          </p:nvPr>
        </p:nvSpPr>
        <p:spPr>
          <a:xfrm>
            <a:off x="510790" y="1790003"/>
            <a:ext cx="8184662" cy="591106"/>
          </a:xfrm>
        </p:spPr>
        <p:txBody>
          <a:bodyPr/>
          <a:lstStyle/>
          <a:p>
            <a:r>
              <a:rPr lang="en-US" dirty="0" smtClean="0">
                <a:effectLst>
                  <a:outerShdw blurRad="38100" dist="38100" dir="2700000" algn="tl">
                    <a:srgbClr val="000000">
                      <a:alpha val="43137"/>
                    </a:srgbClr>
                  </a:outerShdw>
                </a:effectLst>
              </a:rPr>
              <a:t>Motion</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33180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381108"/>
            <a:ext cx="8258741" cy="2673790"/>
          </a:xfrm>
        </p:spPr>
        <p:txBody>
          <a:bodyPr/>
          <a:lstStyle/>
          <a:p>
            <a:pPr marL="0" indent="0">
              <a:buNone/>
            </a:pPr>
            <a:r>
              <a:rPr lang="en-US" sz="2000" dirty="0" smtClean="0">
                <a:solidFill>
                  <a:schemeClr val="accent4">
                    <a:lumMod val="10000"/>
                  </a:schemeClr>
                </a:solidFill>
                <a:latin typeface="Orgon Slab Medium" panose="02000603000000020004" pitchFamily="50" charset="0"/>
              </a:rPr>
              <a:t>The </a:t>
            </a:r>
            <a:r>
              <a:rPr lang="en-US" sz="2000" dirty="0">
                <a:solidFill>
                  <a:schemeClr val="accent4">
                    <a:lumMod val="10000"/>
                  </a:schemeClr>
                </a:solidFill>
                <a:latin typeface="Orgon Slab Medium" panose="02000603000000020004" pitchFamily="50" charset="0"/>
              </a:rPr>
              <a:t>subcommittee </a:t>
            </a:r>
            <a:r>
              <a:rPr lang="en-US" sz="2000" dirty="0" smtClean="0">
                <a:solidFill>
                  <a:schemeClr val="accent4">
                    <a:lumMod val="10000"/>
                  </a:schemeClr>
                </a:solidFill>
                <a:latin typeface="Orgon Slab Medium" panose="02000603000000020004" pitchFamily="50" charset="0"/>
              </a:rPr>
              <a:t>for </a:t>
            </a:r>
            <a:r>
              <a:rPr lang="en-US" sz="2000" dirty="0">
                <a:solidFill>
                  <a:schemeClr val="accent4">
                    <a:lumMod val="10000"/>
                  </a:schemeClr>
                </a:solidFill>
                <a:latin typeface="Orgon Slab Medium" panose="02000603000000020004" pitchFamily="50" charset="0"/>
              </a:rPr>
              <a:t>Undergraduate and Enrollment Management of the Academic Planning committee </a:t>
            </a:r>
            <a:r>
              <a:rPr lang="en-US" sz="2000" dirty="0" smtClean="0">
                <a:solidFill>
                  <a:schemeClr val="accent4">
                    <a:lumMod val="10000"/>
                  </a:schemeClr>
                </a:solidFill>
                <a:latin typeface="Orgon Slab Medium" panose="02000603000000020004" pitchFamily="50" charset="0"/>
              </a:rPr>
              <a:t>requests feedback from Faculty Senate on their </a:t>
            </a:r>
            <a:r>
              <a:rPr lang="en-US" sz="2000" dirty="0">
                <a:solidFill>
                  <a:schemeClr val="accent4">
                    <a:lumMod val="10000"/>
                  </a:schemeClr>
                </a:solidFill>
                <a:latin typeface="Orgon Slab Medium" panose="02000603000000020004" pitchFamily="50" charset="0"/>
              </a:rPr>
              <a:t>proposal for adding new sessions (and intersessions) to the academic calendar. </a:t>
            </a:r>
            <a:endParaRPr lang="en-US" sz="2000" dirty="0" smtClean="0">
              <a:solidFill>
                <a:schemeClr val="accent4">
                  <a:lumMod val="10000"/>
                </a:schemeClr>
              </a:solidFill>
              <a:latin typeface="Orgon Slab Medium" panose="02000603000000020004" pitchFamily="50" charset="0"/>
            </a:endParaRPr>
          </a:p>
          <a:p>
            <a:pPr marL="0" indent="0">
              <a:buNone/>
            </a:pPr>
            <a:endParaRPr lang="en-US" sz="2000" dirty="0">
              <a:solidFill>
                <a:schemeClr val="accent4">
                  <a:lumMod val="10000"/>
                </a:schemeClr>
              </a:solidFill>
              <a:latin typeface="Orgon Slab Medium" panose="02000603000000020004" pitchFamily="50" charset="0"/>
            </a:endParaRPr>
          </a:p>
          <a:p>
            <a:pPr marL="0" indent="0">
              <a:buNone/>
            </a:pPr>
            <a:r>
              <a:rPr lang="en-US" sz="2000" dirty="0" smtClean="0">
                <a:solidFill>
                  <a:schemeClr val="accent4">
                    <a:lumMod val="10000"/>
                  </a:schemeClr>
                </a:solidFill>
                <a:latin typeface="Orgon Slab Medium" panose="02000603000000020004" pitchFamily="50" charset="0"/>
              </a:rPr>
              <a:t>The proposal is available at:</a:t>
            </a:r>
          </a:p>
          <a:p>
            <a:pPr marL="0" indent="0">
              <a:buNone/>
            </a:pPr>
            <a:r>
              <a:rPr lang="en-US" sz="2000" dirty="0">
                <a:solidFill>
                  <a:schemeClr val="accent4">
                    <a:lumMod val="10000"/>
                  </a:schemeClr>
                </a:solidFill>
                <a:latin typeface="Orgon Slab Medium" panose="02000603000000020004" pitchFamily="50" charset="0"/>
                <a:hlinkClick r:id="rId2"/>
              </a:rPr>
              <a:t>https://</a:t>
            </a:r>
            <a:r>
              <a:rPr lang="en-US" sz="2000" dirty="0" smtClean="0">
                <a:solidFill>
                  <a:schemeClr val="accent4">
                    <a:lumMod val="10000"/>
                  </a:schemeClr>
                </a:solidFill>
                <a:latin typeface="Orgon Slab Medium" panose="02000603000000020004" pitchFamily="50" charset="0"/>
                <a:hlinkClick r:id="rId2"/>
              </a:rPr>
              <a:t>docs.google.com/document/d/1jGCxs2gFZjTTkfUenj8YFsyqR1cv2alAZ55d7Ek642g/edit</a:t>
            </a:r>
            <a:endParaRPr lang="en-US" sz="2000" dirty="0" smtClean="0">
              <a:solidFill>
                <a:schemeClr val="accent4">
                  <a:lumMod val="10000"/>
                </a:schemeClr>
              </a:solidFill>
              <a:latin typeface="Orgon Slab Medium" panose="02000603000000020004" pitchFamily="50" charset="0"/>
            </a:endParaRPr>
          </a:p>
          <a:p>
            <a:pPr marL="0" indent="0">
              <a:buNone/>
            </a:pPr>
            <a:endParaRPr lang="en-US" sz="2000" dirty="0">
              <a:solidFill>
                <a:schemeClr val="accent4">
                  <a:lumMod val="10000"/>
                </a:schemeClr>
              </a:solidFill>
              <a:latin typeface="Orgon Slab Medium" panose="02000603000000020004" pitchFamily="50" charset="0"/>
            </a:endParaRPr>
          </a:p>
          <a:p>
            <a:pPr marL="0" indent="0">
              <a:buNone/>
            </a:pPr>
            <a:endParaRPr lang="en-US" sz="2000" dirty="0">
              <a:solidFill>
                <a:schemeClr val="accent4">
                  <a:lumMod val="10000"/>
                </a:schemeClr>
              </a:solidFill>
              <a:latin typeface="Orgon Slab Medium" panose="02000603000000020004" pitchFamily="50" charset="0"/>
            </a:endParaRPr>
          </a:p>
        </p:txBody>
      </p:sp>
      <p:sp>
        <p:nvSpPr>
          <p:cNvPr id="3" name="Text Placeholder 2"/>
          <p:cNvSpPr>
            <a:spLocks noGrp="1"/>
          </p:cNvSpPr>
          <p:nvPr>
            <p:ph type="body" sz="quarter" idx="13"/>
          </p:nvPr>
        </p:nvSpPr>
        <p:spPr>
          <a:xfrm>
            <a:off x="510790" y="1790003"/>
            <a:ext cx="8184662" cy="591106"/>
          </a:xfrm>
        </p:spPr>
        <p:txBody>
          <a:bodyPr/>
          <a:lstStyle/>
          <a:p>
            <a:r>
              <a:rPr lang="en-US" dirty="0" smtClean="0">
                <a:effectLst>
                  <a:outerShdw blurRad="38100" dist="38100" dir="2700000" algn="tl">
                    <a:srgbClr val="000000">
                      <a:alpha val="43137"/>
                    </a:srgbClr>
                  </a:outerShdw>
                </a:effectLst>
              </a:rPr>
              <a:t>Request for Feedback</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0470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17470" y="2433359"/>
            <a:ext cx="7635279" cy="2673790"/>
          </a:xfrm>
        </p:spPr>
        <p:txBody>
          <a:bodyPr/>
          <a:lstStyle/>
          <a:p>
            <a:pPr marL="457200" indent="-457200">
              <a:buFont typeface="+mj-lt"/>
              <a:buAutoNum type="arabicPeriod"/>
            </a:pPr>
            <a:r>
              <a:rPr lang="en-US" dirty="0" smtClean="0">
                <a:solidFill>
                  <a:schemeClr val="accent4">
                    <a:lumMod val="10000"/>
                  </a:schemeClr>
                </a:solidFill>
                <a:latin typeface="Orgon Slab Medium" panose="02000603000000020004" pitchFamily="50" charset="0"/>
              </a:rPr>
              <a:t>Offering this summer’s experimental 4W4</a:t>
            </a:r>
            <a:r>
              <a:rPr lang="en-US" dirty="0">
                <a:solidFill>
                  <a:schemeClr val="accent4">
                    <a:lumMod val="10000"/>
                  </a:schemeClr>
                </a:solidFill>
                <a:latin typeface="Orgon Slab Medium" panose="02000603000000020004" pitchFamily="50" charset="0"/>
              </a:rPr>
              <a:t> term - July 19 to August </a:t>
            </a:r>
            <a:r>
              <a:rPr lang="en-US" dirty="0" smtClean="0">
                <a:solidFill>
                  <a:schemeClr val="accent4">
                    <a:lumMod val="10000"/>
                  </a:schemeClr>
                </a:solidFill>
                <a:latin typeface="Orgon Slab Medium" panose="02000603000000020004" pitchFamily="50" charset="0"/>
              </a:rPr>
              <a:t>14 - in future summers, under the following constraints:</a:t>
            </a:r>
          </a:p>
          <a:p>
            <a:pPr marL="747522" lvl="2" indent="-347472">
              <a:buFont typeface="Wingdings" panose="05000000000000000000" pitchFamily="2" charset="2"/>
              <a:buChar char="§"/>
            </a:pPr>
            <a:r>
              <a:rPr lang="en-US" dirty="0">
                <a:solidFill>
                  <a:schemeClr val="accent4">
                    <a:lumMod val="10000"/>
                  </a:schemeClr>
                </a:solidFill>
                <a:latin typeface="Orgon Slab Medium" panose="02000603000000020004" pitchFamily="50" charset="0"/>
              </a:rPr>
              <a:t>A four-week summer term should not contain the July 4th holiday during the term. </a:t>
            </a:r>
            <a:endParaRPr lang="en-US" dirty="0" smtClean="0">
              <a:solidFill>
                <a:schemeClr val="accent4">
                  <a:lumMod val="10000"/>
                </a:schemeClr>
              </a:solidFill>
              <a:latin typeface="Orgon Slab Medium" panose="02000603000000020004" pitchFamily="50" charset="0"/>
            </a:endParaRPr>
          </a:p>
          <a:p>
            <a:pPr marL="747522" lvl="2" indent="-347472">
              <a:buFont typeface="Wingdings" panose="05000000000000000000" pitchFamily="2" charset="2"/>
              <a:buChar char="§"/>
            </a:pPr>
            <a:r>
              <a:rPr lang="en-US" dirty="0" smtClean="0">
                <a:solidFill>
                  <a:schemeClr val="accent4">
                    <a:lumMod val="10000"/>
                  </a:schemeClr>
                </a:solidFill>
                <a:latin typeface="Orgon Slab Medium" panose="02000603000000020004" pitchFamily="50" charset="0"/>
              </a:rPr>
              <a:t>There </a:t>
            </a:r>
            <a:r>
              <a:rPr lang="en-US" dirty="0">
                <a:solidFill>
                  <a:schemeClr val="accent4">
                    <a:lumMod val="10000"/>
                  </a:schemeClr>
                </a:solidFill>
                <a:latin typeface="Orgon Slab Medium" panose="02000603000000020004" pitchFamily="50" charset="0"/>
              </a:rPr>
              <a:t>should be at least a one-week break between (i) the end of the spring semester and the start of the first summer term, and (ii) the end of the last summer term and the start of the fall semester. </a:t>
            </a:r>
            <a:endParaRPr lang="en-US" dirty="0" smtClean="0">
              <a:solidFill>
                <a:schemeClr val="accent4">
                  <a:lumMod val="10000"/>
                </a:schemeClr>
              </a:solidFill>
              <a:latin typeface="Orgon Slab Medium" panose="02000603000000020004" pitchFamily="50" charset="0"/>
            </a:endParaRPr>
          </a:p>
        </p:txBody>
      </p:sp>
      <p:sp>
        <p:nvSpPr>
          <p:cNvPr id="3" name="Text Placeholder 2"/>
          <p:cNvSpPr>
            <a:spLocks noGrp="1"/>
          </p:cNvSpPr>
          <p:nvPr>
            <p:ph type="body" sz="quarter" idx="13"/>
          </p:nvPr>
        </p:nvSpPr>
        <p:spPr>
          <a:xfrm>
            <a:off x="510790" y="1790002"/>
            <a:ext cx="8184662" cy="643357"/>
          </a:xfrm>
        </p:spPr>
        <p:txBody>
          <a:bodyPr/>
          <a:lstStyle/>
          <a:p>
            <a:r>
              <a:rPr lang="en-US" dirty="0" smtClean="0"/>
              <a:t>Summary of Proposed Additions</a:t>
            </a:r>
            <a:endParaRPr lang="en-US" dirty="0"/>
          </a:p>
        </p:txBody>
      </p:sp>
    </p:spTree>
    <p:extLst>
      <p:ext uri="{BB962C8B-B14F-4D97-AF65-F5344CB8AC3E}">
        <p14:creationId xmlns:p14="http://schemas.microsoft.com/office/powerpoint/2010/main" val="2675694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17470" y="2433359"/>
            <a:ext cx="7889922" cy="2673790"/>
          </a:xfrm>
        </p:spPr>
        <p:txBody>
          <a:bodyPr/>
          <a:lstStyle/>
          <a:p>
            <a:pPr marL="457200" indent="-457200">
              <a:buFont typeface="+mj-lt"/>
              <a:buAutoNum type="arabicPeriod" startAt="2"/>
            </a:pPr>
            <a:r>
              <a:rPr lang="en-US" dirty="0">
                <a:solidFill>
                  <a:schemeClr val="accent4">
                    <a:lumMod val="10000"/>
                  </a:schemeClr>
                </a:solidFill>
                <a:latin typeface="Orgon Slab Medium" panose="02000603000000020004" pitchFamily="50" charset="0"/>
              </a:rPr>
              <a:t>Spring and Fall Early-Bird </a:t>
            </a:r>
            <a:r>
              <a:rPr lang="en-US" dirty="0" smtClean="0">
                <a:solidFill>
                  <a:schemeClr val="accent4">
                    <a:lumMod val="10000"/>
                  </a:schemeClr>
                </a:solidFill>
                <a:latin typeface="Orgon Slab Medium" panose="02000603000000020004" pitchFamily="50" charset="0"/>
              </a:rPr>
              <a:t>sessions </a:t>
            </a:r>
            <a:endParaRPr lang="en-US" dirty="0">
              <a:solidFill>
                <a:schemeClr val="accent4">
                  <a:lumMod val="10000"/>
                </a:schemeClr>
              </a:solidFill>
              <a:latin typeface="Orgon Slab Medium" panose="02000603000000020004" pitchFamily="50" charset="0"/>
            </a:endParaRPr>
          </a:p>
          <a:p>
            <a:pPr lvl="1"/>
            <a:r>
              <a:rPr lang="en-US" sz="2400" dirty="0">
                <a:solidFill>
                  <a:schemeClr val="accent4">
                    <a:lumMod val="10000"/>
                  </a:schemeClr>
                </a:solidFill>
                <a:latin typeface="Orgon Slab Medium" panose="02000603000000020004" pitchFamily="50" charset="0"/>
              </a:rPr>
              <a:t>F</a:t>
            </a:r>
            <a:r>
              <a:rPr lang="en-US" sz="2400" dirty="0" smtClean="0">
                <a:solidFill>
                  <a:schemeClr val="accent4">
                    <a:lumMod val="10000"/>
                  </a:schemeClr>
                </a:solidFill>
                <a:latin typeface="Orgon Slab Medium" panose="02000603000000020004" pitchFamily="50" charset="0"/>
              </a:rPr>
              <a:t>our-week </a:t>
            </a:r>
            <a:r>
              <a:rPr lang="en-US" sz="2400" dirty="0">
                <a:solidFill>
                  <a:schemeClr val="accent4">
                    <a:lumMod val="10000"/>
                  </a:schemeClr>
                </a:solidFill>
                <a:latin typeface="Orgon Slab Medium" panose="02000603000000020004" pitchFamily="50" charset="0"/>
              </a:rPr>
              <a:t>terms, to begin two weeks prior to the start of the regular semester start date. </a:t>
            </a:r>
          </a:p>
          <a:p>
            <a:pPr lvl="2"/>
            <a:r>
              <a:rPr lang="en-US" sz="2200" dirty="0">
                <a:solidFill>
                  <a:schemeClr val="accent4">
                    <a:lumMod val="10000"/>
                  </a:schemeClr>
                </a:solidFill>
                <a:latin typeface="Orgon Slab Medium" panose="02000603000000020004" pitchFamily="50" charset="0"/>
              </a:rPr>
              <a:t>Two weeks of the early-bird session will overlap with the regularly scheduled semester. </a:t>
            </a:r>
          </a:p>
          <a:p>
            <a:pPr lvl="1"/>
            <a:r>
              <a:rPr lang="en-US" sz="2400" dirty="0" smtClean="0">
                <a:solidFill>
                  <a:schemeClr val="accent4">
                    <a:lumMod val="10000"/>
                  </a:schemeClr>
                </a:solidFill>
                <a:latin typeface="Orgon Slab Medium" panose="02000603000000020004" pitchFamily="50" charset="0"/>
              </a:rPr>
              <a:t>Two-week </a:t>
            </a:r>
            <a:r>
              <a:rPr lang="en-US" sz="2400" dirty="0">
                <a:solidFill>
                  <a:schemeClr val="accent4">
                    <a:lumMod val="10000"/>
                  </a:schemeClr>
                </a:solidFill>
                <a:latin typeface="Orgon Slab Medium" panose="02000603000000020004" pitchFamily="50" charset="0"/>
              </a:rPr>
              <a:t>Early-Bird courses/workshops that start two weeks before the fall and spring semesters </a:t>
            </a:r>
            <a:r>
              <a:rPr lang="en-US" sz="2400" dirty="0" smtClean="0">
                <a:solidFill>
                  <a:schemeClr val="accent4">
                    <a:lumMod val="10000"/>
                  </a:schemeClr>
                </a:solidFill>
                <a:latin typeface="Orgon Slab Medium" panose="02000603000000020004" pitchFamily="50" charset="0"/>
              </a:rPr>
              <a:t>begin</a:t>
            </a:r>
          </a:p>
          <a:p>
            <a:pPr lvl="2"/>
            <a:r>
              <a:rPr lang="en-US" sz="2200" dirty="0" smtClean="0">
                <a:solidFill>
                  <a:schemeClr val="accent4">
                    <a:lumMod val="10000"/>
                  </a:schemeClr>
                </a:solidFill>
                <a:latin typeface="Orgon Slab Medium" panose="02000603000000020004" pitchFamily="50" charset="0"/>
              </a:rPr>
              <a:t>No overlap </a:t>
            </a:r>
            <a:r>
              <a:rPr lang="en-US" sz="2200" dirty="0">
                <a:solidFill>
                  <a:schemeClr val="accent4">
                    <a:lumMod val="10000"/>
                  </a:schemeClr>
                </a:solidFill>
                <a:latin typeface="Orgon Slab Medium" panose="02000603000000020004" pitchFamily="50" charset="0"/>
              </a:rPr>
              <a:t>with the regular semesters. </a:t>
            </a:r>
            <a:endParaRPr lang="en-US" sz="2200" dirty="0" smtClean="0">
              <a:solidFill>
                <a:schemeClr val="accent4">
                  <a:lumMod val="10000"/>
                </a:schemeClr>
              </a:solidFill>
              <a:latin typeface="Orgon Slab Medium" panose="02000603000000020004" pitchFamily="50" charset="0"/>
            </a:endParaRPr>
          </a:p>
          <a:p>
            <a:pPr lvl="2"/>
            <a:r>
              <a:rPr lang="en-US" sz="2200" dirty="0" smtClean="0">
                <a:solidFill>
                  <a:schemeClr val="accent4">
                    <a:lumMod val="10000"/>
                  </a:schemeClr>
                </a:solidFill>
                <a:latin typeface="Orgon Slab Medium" panose="02000603000000020004" pitchFamily="50" charset="0"/>
              </a:rPr>
              <a:t>Perhaps </a:t>
            </a:r>
            <a:r>
              <a:rPr lang="en-US" sz="2200" dirty="0">
                <a:solidFill>
                  <a:schemeClr val="accent4">
                    <a:lumMod val="10000"/>
                  </a:schemeClr>
                </a:solidFill>
                <a:latin typeface="Orgon Slab Medium" panose="02000603000000020004" pitchFamily="50" charset="0"/>
              </a:rPr>
              <a:t>with a  “credit by exam” option at the end. </a:t>
            </a:r>
            <a:endParaRPr lang="en-US" dirty="0"/>
          </a:p>
        </p:txBody>
      </p:sp>
      <p:sp>
        <p:nvSpPr>
          <p:cNvPr id="3" name="Text Placeholder 2"/>
          <p:cNvSpPr>
            <a:spLocks noGrp="1"/>
          </p:cNvSpPr>
          <p:nvPr>
            <p:ph type="body" sz="quarter" idx="13"/>
          </p:nvPr>
        </p:nvSpPr>
        <p:spPr>
          <a:xfrm>
            <a:off x="510790" y="1790002"/>
            <a:ext cx="8184662" cy="643357"/>
          </a:xfrm>
        </p:spPr>
        <p:txBody>
          <a:bodyPr/>
          <a:lstStyle/>
          <a:p>
            <a:r>
              <a:rPr lang="en-US" dirty="0" smtClean="0"/>
              <a:t>Summary of Proposed Additions</a:t>
            </a:r>
            <a:endParaRPr lang="en-US" dirty="0"/>
          </a:p>
        </p:txBody>
      </p:sp>
    </p:spTree>
    <p:extLst>
      <p:ext uri="{BB962C8B-B14F-4D97-AF65-F5344CB8AC3E}">
        <p14:creationId xmlns:p14="http://schemas.microsoft.com/office/powerpoint/2010/main" val="1571842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17470" y="2187175"/>
            <a:ext cx="8077982" cy="2673790"/>
          </a:xfrm>
        </p:spPr>
        <p:txBody>
          <a:bodyPr/>
          <a:lstStyle/>
          <a:p>
            <a:pPr marL="0" indent="0">
              <a:buNone/>
            </a:pPr>
            <a:r>
              <a:rPr lang="en-US" sz="2000" b="1" dirty="0" smtClean="0"/>
              <a:t>Break</a:t>
            </a:r>
          </a:p>
          <a:p>
            <a:pPr marL="0" indent="0">
              <a:buNone/>
            </a:pPr>
            <a:r>
              <a:rPr lang="en-US" sz="2000" dirty="0" smtClean="0">
                <a:solidFill>
                  <a:schemeClr val="accent4">
                    <a:lumMod val="10000"/>
                  </a:schemeClr>
                </a:solidFill>
              </a:rPr>
              <a:t>Early-Bird </a:t>
            </a:r>
            <a:r>
              <a:rPr lang="en-US" sz="2000" dirty="0">
                <a:solidFill>
                  <a:schemeClr val="accent4">
                    <a:lumMod val="10000"/>
                  </a:schemeClr>
                </a:solidFill>
              </a:rPr>
              <a:t>Spring 1 and 2 </a:t>
            </a:r>
            <a:r>
              <a:rPr lang="en-US" sz="2000" dirty="0" smtClean="0">
                <a:solidFill>
                  <a:schemeClr val="accent4">
                    <a:lumMod val="10000"/>
                  </a:schemeClr>
                </a:solidFill>
              </a:rPr>
              <a:t>begin two weeks after the Fall 2020 semester ends</a:t>
            </a:r>
            <a:endParaRPr lang="en-US" sz="2000" dirty="0">
              <a:solidFill>
                <a:schemeClr val="accent4">
                  <a:lumMod val="10000"/>
                </a:schemeClr>
              </a:solidFill>
            </a:endParaRPr>
          </a:p>
          <a:p>
            <a:pPr marL="0" indent="0">
              <a:buNone/>
            </a:pPr>
            <a:r>
              <a:rPr lang="en-US" sz="2000" dirty="0"/>
              <a:t/>
            </a:r>
            <a:br>
              <a:rPr lang="en-US" sz="2000" dirty="0"/>
            </a:br>
            <a:r>
              <a:rPr lang="en-US" sz="2000" b="1" dirty="0"/>
              <a:t>Spring 2021</a:t>
            </a:r>
            <a:endParaRPr lang="en-US" sz="2000" dirty="0"/>
          </a:p>
          <a:p>
            <a:pPr marL="0" indent="0">
              <a:buNone/>
            </a:pPr>
            <a:r>
              <a:rPr lang="en-US" sz="2000" dirty="0" smtClean="0">
                <a:solidFill>
                  <a:schemeClr val="accent4">
                    <a:lumMod val="10000"/>
                  </a:schemeClr>
                </a:solidFill>
              </a:rPr>
              <a:t>Early-Bird </a:t>
            </a:r>
            <a:r>
              <a:rPr lang="en-US" sz="2000" dirty="0">
                <a:solidFill>
                  <a:schemeClr val="accent4">
                    <a:lumMod val="10000"/>
                  </a:schemeClr>
                </a:solidFill>
              </a:rPr>
              <a:t>Spring 1 (two weeks)    </a:t>
            </a:r>
            <a:r>
              <a:rPr lang="en-US" sz="2000" dirty="0" smtClean="0">
                <a:solidFill>
                  <a:schemeClr val="accent4">
                    <a:lumMod val="10000"/>
                  </a:schemeClr>
                </a:solidFill>
              </a:rPr>
              <a:t>Tuesday Jan. 5 – Friday Jan. 15 Early-Bird </a:t>
            </a:r>
            <a:r>
              <a:rPr lang="en-US" sz="2000" dirty="0">
                <a:solidFill>
                  <a:schemeClr val="accent4">
                    <a:lumMod val="10000"/>
                  </a:schemeClr>
                </a:solidFill>
              </a:rPr>
              <a:t>Spring 2 (four weeks)   </a:t>
            </a:r>
            <a:r>
              <a:rPr lang="en-US" sz="2000" dirty="0" smtClean="0">
                <a:solidFill>
                  <a:schemeClr val="accent4">
                    <a:lumMod val="10000"/>
                  </a:schemeClr>
                </a:solidFill>
              </a:rPr>
              <a:t>Tuesday </a:t>
            </a:r>
            <a:r>
              <a:rPr lang="en-US" sz="2000" dirty="0">
                <a:solidFill>
                  <a:schemeClr val="accent4">
                    <a:lumMod val="10000"/>
                  </a:schemeClr>
                </a:solidFill>
              </a:rPr>
              <a:t>Jan. 5 – </a:t>
            </a:r>
            <a:r>
              <a:rPr lang="en-US" sz="2000" dirty="0" smtClean="0">
                <a:solidFill>
                  <a:schemeClr val="accent4">
                    <a:lumMod val="10000"/>
                  </a:schemeClr>
                </a:solidFill>
              </a:rPr>
              <a:t>Monday Feb. 1 Spring 2021 (regular semester)</a:t>
            </a:r>
            <a:r>
              <a:rPr lang="en-US" sz="2000" dirty="0">
                <a:solidFill>
                  <a:schemeClr val="accent4">
                    <a:lumMod val="10000"/>
                  </a:schemeClr>
                </a:solidFill>
              </a:rPr>
              <a:t>      </a:t>
            </a:r>
            <a:r>
              <a:rPr lang="en-US" sz="2000" dirty="0" smtClean="0">
                <a:solidFill>
                  <a:schemeClr val="accent4">
                    <a:lumMod val="10000"/>
                  </a:schemeClr>
                </a:solidFill>
              </a:rPr>
              <a:t>Tuesday </a:t>
            </a:r>
            <a:r>
              <a:rPr lang="en-US" sz="2000" dirty="0">
                <a:solidFill>
                  <a:schemeClr val="accent4">
                    <a:lumMod val="10000"/>
                  </a:schemeClr>
                </a:solidFill>
              </a:rPr>
              <a:t>Jan. </a:t>
            </a:r>
            <a:r>
              <a:rPr lang="en-US" sz="2000" dirty="0" smtClean="0">
                <a:solidFill>
                  <a:schemeClr val="accent4">
                    <a:lumMod val="10000"/>
                  </a:schemeClr>
                </a:solidFill>
              </a:rPr>
              <a:t>19– </a:t>
            </a:r>
            <a:r>
              <a:rPr lang="en-US" sz="2000" dirty="0">
                <a:solidFill>
                  <a:schemeClr val="accent4">
                    <a:lumMod val="10000"/>
                  </a:schemeClr>
                </a:solidFill>
              </a:rPr>
              <a:t>Friday </a:t>
            </a:r>
            <a:r>
              <a:rPr lang="en-US" sz="2000" dirty="0" smtClean="0">
                <a:solidFill>
                  <a:schemeClr val="accent4">
                    <a:lumMod val="10000"/>
                  </a:schemeClr>
                </a:solidFill>
              </a:rPr>
              <a:t>May 14</a:t>
            </a:r>
            <a:r>
              <a:rPr lang="en-US" sz="2000" dirty="0" smtClean="0"/>
              <a:t/>
            </a:r>
            <a:br>
              <a:rPr lang="en-US" sz="2000" dirty="0" smtClean="0"/>
            </a:br>
            <a:endParaRPr lang="en-US" sz="2000" dirty="0" smtClean="0"/>
          </a:p>
          <a:p>
            <a:pPr marL="0" indent="0">
              <a:buNone/>
            </a:pPr>
            <a:r>
              <a:rPr lang="en-US" sz="2000" b="1" dirty="0" smtClean="0"/>
              <a:t>Notes</a:t>
            </a:r>
            <a:endParaRPr lang="en-US" sz="2000" dirty="0"/>
          </a:p>
          <a:p>
            <a:r>
              <a:rPr lang="en-US" sz="2000" dirty="0" smtClean="0">
                <a:solidFill>
                  <a:schemeClr val="accent4">
                    <a:lumMod val="10000"/>
                  </a:schemeClr>
                </a:solidFill>
              </a:rPr>
              <a:t>Saturday, Jan. 9 has been recommended as a class day for Early-Bird Spring 1. </a:t>
            </a:r>
          </a:p>
          <a:p>
            <a:r>
              <a:rPr lang="en-US" sz="2000" dirty="0" smtClean="0">
                <a:solidFill>
                  <a:schemeClr val="accent4">
                    <a:lumMod val="10000"/>
                  </a:schemeClr>
                </a:solidFill>
              </a:rPr>
              <a:t>The last two weeks of Early-Bird Spring 2 overlap with Spring 2021. </a:t>
            </a:r>
          </a:p>
        </p:txBody>
      </p:sp>
      <p:sp>
        <p:nvSpPr>
          <p:cNvPr id="3" name="Text Placeholder 2"/>
          <p:cNvSpPr>
            <a:spLocks noGrp="1"/>
          </p:cNvSpPr>
          <p:nvPr>
            <p:ph type="body" sz="quarter" idx="13"/>
          </p:nvPr>
        </p:nvSpPr>
        <p:spPr>
          <a:xfrm>
            <a:off x="480310" y="1635258"/>
            <a:ext cx="8184662" cy="643357"/>
          </a:xfrm>
        </p:spPr>
        <p:txBody>
          <a:bodyPr/>
          <a:lstStyle/>
          <a:p>
            <a:r>
              <a:rPr lang="en-US" b="1" dirty="0"/>
              <a:t>Example Schedule: Calendar Year 2021</a:t>
            </a:r>
            <a:endParaRPr lang="en-US" dirty="0"/>
          </a:p>
        </p:txBody>
      </p:sp>
    </p:spTree>
    <p:extLst>
      <p:ext uri="{BB962C8B-B14F-4D97-AF65-F5344CB8AC3E}">
        <p14:creationId xmlns:p14="http://schemas.microsoft.com/office/powerpoint/2010/main" val="3129209172"/>
      </p:ext>
    </p:extLst>
  </p:cSld>
  <p:clrMapOvr>
    <a:masterClrMapping/>
  </p:clrMapOvr>
</p:sld>
</file>

<file path=ppt/theme/theme1.xml><?xml version="1.0" encoding="utf-8"?>
<a:theme xmlns:a="http://schemas.openxmlformats.org/drawingml/2006/main" name="1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4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5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6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7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8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9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4292</TotalTime>
  <Words>970</Words>
  <Application>Microsoft Office PowerPoint</Application>
  <PresentationFormat>On-screen Show (4:3)</PresentationFormat>
  <Paragraphs>112</Paragraphs>
  <Slides>11</Slides>
  <Notes>6</Notes>
  <HiddenSlides>0</HiddenSlides>
  <MMClips>0</MMClips>
  <ScaleCrop>false</ScaleCrop>
  <HeadingPairs>
    <vt:vector size="6" baseType="variant">
      <vt:variant>
        <vt:lpstr>Fonts Used</vt:lpstr>
      </vt:variant>
      <vt:variant>
        <vt:i4>8</vt:i4>
      </vt:variant>
      <vt:variant>
        <vt:lpstr>Theme</vt:lpstr>
      </vt:variant>
      <vt:variant>
        <vt:i4>9</vt:i4>
      </vt:variant>
      <vt:variant>
        <vt:lpstr>Slide Titles</vt:lpstr>
      </vt:variant>
      <vt:variant>
        <vt:i4>11</vt:i4>
      </vt:variant>
    </vt:vector>
  </HeadingPairs>
  <TitlesOfParts>
    <vt:vector size="28" baseType="lpstr">
      <vt:lpstr>Arial</vt:lpstr>
      <vt:lpstr>Calibri</vt:lpstr>
      <vt:lpstr>Encode Sans Normal Black</vt:lpstr>
      <vt:lpstr>Lucida Grande</vt:lpstr>
      <vt:lpstr>Orgon Slab ExtraLight</vt:lpstr>
      <vt:lpstr>Orgon Slab Light</vt:lpstr>
      <vt:lpstr>Orgon Slab Medium</vt:lpstr>
      <vt:lpstr>Wingdings</vt:lpstr>
      <vt:lpstr>1_Custom Design</vt:lpstr>
      <vt:lpstr>2_Custom Design</vt:lpstr>
      <vt:lpstr>3_Custom Design</vt:lpstr>
      <vt:lpstr>4_Custom Design</vt:lpstr>
      <vt:lpstr>5_Custom Design</vt:lpstr>
      <vt:lpstr>6_Custom Design</vt:lpstr>
      <vt:lpstr>7_Custom Design</vt:lpstr>
      <vt:lpstr>8_Custom Design</vt:lpstr>
      <vt:lpstr>9_Custom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Sedighsarvestani, Sahra</cp:lastModifiedBy>
  <cp:revision>187</cp:revision>
  <dcterms:created xsi:type="dcterms:W3CDTF">2014-10-14T00:51:43Z</dcterms:created>
  <dcterms:modified xsi:type="dcterms:W3CDTF">2020-09-10T07:28:36Z</dcterms:modified>
</cp:coreProperties>
</file>